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7"/>
  </p:notesMasterIdLst>
  <p:sldIdLst>
    <p:sldId id="256" r:id="rId2"/>
    <p:sldId id="296" r:id="rId3"/>
    <p:sldId id="260" r:id="rId4"/>
    <p:sldId id="307" r:id="rId5"/>
    <p:sldId id="299" r:id="rId6"/>
    <p:sldId id="269" r:id="rId7"/>
    <p:sldId id="303" r:id="rId8"/>
    <p:sldId id="302" r:id="rId9"/>
    <p:sldId id="304" r:id="rId10"/>
    <p:sldId id="300" r:id="rId11"/>
    <p:sldId id="288" r:id="rId12"/>
    <p:sldId id="277" r:id="rId13"/>
    <p:sldId id="291" r:id="rId14"/>
    <p:sldId id="308" r:id="rId15"/>
    <p:sldId id="310" r:id="rId16"/>
    <p:sldId id="284" r:id="rId17"/>
    <p:sldId id="305" r:id="rId18"/>
    <p:sldId id="306" r:id="rId19"/>
    <p:sldId id="282" r:id="rId20"/>
    <p:sldId id="283" r:id="rId21"/>
    <p:sldId id="294" r:id="rId22"/>
    <p:sldId id="292" r:id="rId23"/>
    <p:sldId id="261" r:id="rId24"/>
    <p:sldId id="274" r:id="rId25"/>
    <p:sldId id="275" r:id="rId26"/>
    <p:sldId id="270" r:id="rId27"/>
    <p:sldId id="271" r:id="rId28"/>
    <p:sldId id="272" r:id="rId29"/>
    <p:sldId id="262" r:id="rId30"/>
    <p:sldId id="276" r:id="rId31"/>
    <p:sldId id="273" r:id="rId32"/>
    <p:sldId id="309" r:id="rId33"/>
    <p:sldId id="295" r:id="rId34"/>
    <p:sldId id="263" r:id="rId35"/>
    <p:sldId id="298" r:id="rId3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hs9GZU//6hIV8Bg9t7XmQlCNs4T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mith, Shannon Talli" initials="SST" lastIdx="2" clrIdx="0">
    <p:extLst>
      <p:ext uri="{19B8F6BF-5375-455C-9EA6-DF929625EA0E}">
        <p15:presenceInfo xmlns:p15="http://schemas.microsoft.com/office/powerpoint/2012/main" userId="S::shannon.t.smith.1@vanderbilt.edu::4fa0056a-463d-4198-8615-869b6defbe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5339"/>
    <p:restoredTop sz="96327"/>
  </p:normalViewPr>
  <p:slideViewPr>
    <p:cSldViewPr snapToGrid="0" snapToObjects="1">
      <p:cViewPr varScale="1">
        <p:scale>
          <a:sx n="71" d="100"/>
          <a:sy n="71" d="100"/>
        </p:scale>
        <p:origin x="168" y="2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2-08T17:32:27.903" idx="2">
    <p:pos x="10" y="10"/>
    <p:text>check if this link is accessible to those who don't have twitter. </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1AAA17-B0DE-9741-A006-F2CC0D68B09E}" type="datetimeFigureOut">
              <a:rPr lang="en-US" smtClean="0"/>
              <a:t>2/17/21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42D1BD-5CB1-5D47-8423-0A9F1C9DD291}" type="slidenum">
              <a:rPr lang="en-US" smtClean="0"/>
              <a:t>‹#›</a:t>
            </a:fld>
            <a:endParaRPr lang="en-US"/>
          </a:p>
        </p:txBody>
      </p:sp>
    </p:spTree>
    <p:extLst>
      <p:ext uri="{BB962C8B-B14F-4D97-AF65-F5344CB8AC3E}">
        <p14:creationId xmlns:p14="http://schemas.microsoft.com/office/powerpoint/2010/main" val="3128842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4A83E-9517-D144-AEAF-DFF482D4EB1A}" type="slidenum">
              <a:rPr lang="en-US" smtClean="0"/>
              <a:t>6</a:t>
            </a:fld>
            <a:endParaRPr lang="en-US"/>
          </a:p>
        </p:txBody>
      </p:sp>
    </p:spTree>
    <p:extLst>
      <p:ext uri="{BB962C8B-B14F-4D97-AF65-F5344CB8AC3E}">
        <p14:creationId xmlns:p14="http://schemas.microsoft.com/office/powerpoint/2010/main" val="37668226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685800" y="762001"/>
            <a:ext cx="7772400" cy="1790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latin typeface="Palatino Linotype"/>
                <a:ea typeface="Palatino Linotype"/>
                <a:cs typeface="Palatino Linotype"/>
                <a:sym typeface="Palatino Linotyp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Click to edit Master title style</a:t>
            </a:r>
            <a:endParaRPr/>
          </a:p>
        </p:txBody>
      </p:sp>
      <p:sp>
        <p:nvSpPr>
          <p:cNvPr id="18" name="Google Shape;18;p4"/>
          <p:cNvSpPr txBox="1">
            <a:spLocks noGrp="1"/>
          </p:cNvSpPr>
          <p:nvPr>
            <p:ph type="subTitle" idx="1"/>
          </p:nvPr>
        </p:nvSpPr>
        <p:spPr>
          <a:xfrm>
            <a:off x="1371600" y="4921251"/>
            <a:ext cx="6400800" cy="457200"/>
          </a:xfrm>
          <a:prstGeom prst="rect">
            <a:avLst/>
          </a:prstGeom>
          <a:solidFill>
            <a:schemeClr val="lt1"/>
          </a:solidFill>
          <a:ln>
            <a:noFill/>
          </a:ln>
        </p:spPr>
        <p:txBody>
          <a:bodyPr spcFirstLastPara="1" wrap="square" lIns="91425" tIns="45700" rIns="91425" bIns="45700" anchor="t" anchorCtr="0">
            <a:noAutofit/>
          </a:bodyPr>
          <a:lstStyle>
            <a:lvl1pPr lvl="0" algn="ctr">
              <a:spcBef>
                <a:spcPts val="480"/>
              </a:spcBef>
              <a:spcAft>
                <a:spcPts val="0"/>
              </a:spcAft>
              <a:buClr>
                <a:schemeClr val="dk1"/>
              </a:buClr>
              <a:buSzPts val="2400"/>
              <a:buFont typeface="Noto Sans Symbols"/>
              <a:buNone/>
              <a:defRPr>
                <a:solidFill>
                  <a:schemeClr val="dk1"/>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r>
              <a:rPr lang="en-US"/>
              <a:t>Click to edit Master subtitle style</a:t>
            </a:r>
            <a:endParaRPr/>
          </a:p>
        </p:txBody>
      </p:sp>
      <p:pic>
        <p:nvPicPr>
          <p:cNvPr id="19" name="Google Shape;19;p4"/>
          <p:cNvPicPr preferRelativeResize="0"/>
          <p:nvPr/>
        </p:nvPicPr>
        <p:blipFill rotWithShape="1">
          <a:blip r:embed="rId2">
            <a:alphaModFix/>
          </a:blip>
          <a:srcRect l="15005" t="14135" r="16461" b="13230"/>
          <a:stretch/>
        </p:blipFill>
        <p:spPr>
          <a:xfrm>
            <a:off x="3975100" y="3086091"/>
            <a:ext cx="1193799" cy="153036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52400" y="152400"/>
            <a:ext cx="8839200" cy="584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Click to edit Master title style</a:t>
            </a:r>
            <a:endParaRPr/>
          </a:p>
        </p:txBody>
      </p:sp>
      <p:sp>
        <p:nvSpPr>
          <p:cNvPr id="22" name="Google Shape;22;p5"/>
          <p:cNvSpPr txBox="1">
            <a:spLocks noGrp="1"/>
          </p:cNvSpPr>
          <p:nvPr>
            <p:ph type="body" idx="1"/>
          </p:nvPr>
        </p:nvSpPr>
        <p:spPr>
          <a:xfrm>
            <a:off x="152400" y="889000"/>
            <a:ext cx="8839200" cy="5397500"/>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a:latin typeface="Tahoma"/>
                <a:ea typeface="Tahoma"/>
                <a:cs typeface="Tahoma"/>
                <a:sym typeface="Tahoma"/>
              </a:defRPr>
            </a:lvl1pPr>
            <a:lvl2pPr marL="914400" lvl="1" indent="-355600" algn="l">
              <a:spcBef>
                <a:spcPts val="400"/>
              </a:spcBef>
              <a:spcAft>
                <a:spcPts val="0"/>
              </a:spcAft>
              <a:buClr>
                <a:schemeClr val="dk1"/>
              </a:buClr>
              <a:buSzPts val="2000"/>
              <a:buChar char="▪"/>
              <a:defRPr>
                <a:latin typeface="Tahoma"/>
                <a:ea typeface="Tahoma"/>
                <a:cs typeface="Tahoma"/>
                <a:sym typeface="Tahoma"/>
              </a:defRPr>
            </a:lvl2pPr>
            <a:lvl3pPr marL="1371600" lvl="2" indent="-330200" algn="l">
              <a:spcBef>
                <a:spcPts val="320"/>
              </a:spcBef>
              <a:spcAft>
                <a:spcPts val="0"/>
              </a:spcAft>
              <a:buClr>
                <a:schemeClr val="dk1"/>
              </a:buClr>
              <a:buSzPts val="1600"/>
              <a:buChar char="▪"/>
              <a:defRPr>
                <a:latin typeface="Tahoma"/>
                <a:ea typeface="Tahoma"/>
                <a:cs typeface="Tahoma"/>
                <a:sym typeface="Tahoma"/>
              </a:defRPr>
            </a:lvl3pPr>
            <a:lvl4pPr marL="1828800" lvl="3" indent="-355600" algn="l">
              <a:spcBef>
                <a:spcPts val="400"/>
              </a:spcBef>
              <a:spcAft>
                <a:spcPts val="0"/>
              </a:spcAft>
              <a:buClr>
                <a:schemeClr val="dk1"/>
              </a:buClr>
              <a:buSzPts val="2000"/>
              <a:buFont typeface="Tahoma"/>
              <a:buChar char="–"/>
              <a:defRPr>
                <a:latin typeface="Tahoma"/>
                <a:ea typeface="Tahoma"/>
                <a:cs typeface="Tahoma"/>
                <a:sym typeface="Tahoma"/>
              </a:defRPr>
            </a:lvl4pPr>
            <a:lvl5pPr marL="2286000" lvl="4" indent="-355600" algn="l">
              <a:spcBef>
                <a:spcPts val="400"/>
              </a:spcBef>
              <a:spcAft>
                <a:spcPts val="0"/>
              </a:spcAft>
              <a:buClr>
                <a:schemeClr val="dk1"/>
              </a:buClr>
              <a:buSzPts val="2000"/>
              <a:buFont typeface="Tahoma"/>
              <a:buChar char="»"/>
              <a:defRPr>
                <a:latin typeface="Tahoma"/>
                <a:ea typeface="Tahoma"/>
                <a:cs typeface="Tahoma"/>
                <a:sym typeface="Tahoma"/>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23" name="Google Shape;23;p5"/>
          <p:cNvSpPr txBox="1">
            <a:spLocks noGrp="1"/>
          </p:cNvSpPr>
          <p:nvPr>
            <p:ph type="ftr" idx="11"/>
          </p:nvPr>
        </p:nvSpPr>
        <p:spPr>
          <a:xfrm>
            <a:off x="2286000" y="6477000"/>
            <a:ext cx="4572000" cy="2286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5"/>
          <p:cNvSpPr txBox="1">
            <a:spLocks noGrp="1"/>
          </p:cNvSpPr>
          <p:nvPr>
            <p:ph type="sldNum" idx="12"/>
          </p:nvPr>
        </p:nvSpPr>
        <p:spPr>
          <a:xfrm>
            <a:off x="7010400" y="6477000"/>
            <a:ext cx="1981200" cy="22860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400" b="0" i="0" u="none" strike="noStrike" cap="none">
                <a:solidFill>
                  <a:schemeClr val="dk1"/>
                </a:solidFill>
                <a:latin typeface="Arial"/>
                <a:ea typeface="Arial"/>
                <a:cs typeface="Arial"/>
                <a:sym typeface="Arial"/>
              </a:defRPr>
            </a:lvl1pPr>
            <a:lvl2pPr marL="0" lvl="1" indent="0" algn="r">
              <a:spcBef>
                <a:spcPts val="0"/>
              </a:spcBef>
              <a:buNone/>
              <a:defRPr sz="1400" b="0" i="0" u="none" strike="noStrike" cap="none">
                <a:solidFill>
                  <a:schemeClr val="dk1"/>
                </a:solidFill>
                <a:latin typeface="Arial"/>
                <a:ea typeface="Arial"/>
                <a:cs typeface="Arial"/>
                <a:sym typeface="Arial"/>
              </a:defRPr>
            </a:lvl2pPr>
            <a:lvl3pPr marL="0" lvl="2" indent="0" algn="r">
              <a:spcBef>
                <a:spcPts val="0"/>
              </a:spcBef>
              <a:buNone/>
              <a:defRPr sz="1400" b="0" i="0" u="none" strike="noStrike" cap="none">
                <a:solidFill>
                  <a:schemeClr val="dk1"/>
                </a:solidFill>
                <a:latin typeface="Arial"/>
                <a:ea typeface="Arial"/>
                <a:cs typeface="Arial"/>
                <a:sym typeface="Arial"/>
              </a:defRPr>
            </a:lvl3pPr>
            <a:lvl4pPr marL="0" lvl="3" indent="0" algn="r">
              <a:spcBef>
                <a:spcPts val="0"/>
              </a:spcBef>
              <a:buNone/>
              <a:defRPr sz="1400" b="0" i="0" u="none" strike="noStrike" cap="none">
                <a:solidFill>
                  <a:schemeClr val="dk1"/>
                </a:solidFill>
                <a:latin typeface="Arial"/>
                <a:ea typeface="Arial"/>
                <a:cs typeface="Arial"/>
                <a:sym typeface="Arial"/>
              </a:defRPr>
            </a:lvl4pPr>
            <a:lvl5pPr marL="0" lvl="4" indent="0" algn="r">
              <a:spcBef>
                <a:spcPts val="0"/>
              </a:spcBef>
              <a:buNone/>
              <a:defRPr sz="1400" b="0" i="0" u="none" strike="noStrike" cap="none">
                <a:solidFill>
                  <a:schemeClr val="dk1"/>
                </a:solidFill>
                <a:latin typeface="Arial"/>
                <a:ea typeface="Arial"/>
                <a:cs typeface="Arial"/>
                <a:sym typeface="Arial"/>
              </a:defRPr>
            </a:lvl5pPr>
            <a:lvl6pPr marL="0" lvl="5" indent="0" algn="r">
              <a:spcBef>
                <a:spcPts val="0"/>
              </a:spcBef>
              <a:buNone/>
              <a:defRPr sz="1400" b="0" i="0" u="none" strike="noStrike" cap="none">
                <a:solidFill>
                  <a:schemeClr val="dk1"/>
                </a:solidFill>
                <a:latin typeface="Arial"/>
                <a:ea typeface="Arial"/>
                <a:cs typeface="Arial"/>
                <a:sym typeface="Arial"/>
              </a:defRPr>
            </a:lvl6pPr>
            <a:lvl7pPr marL="0" lvl="6" indent="0" algn="r">
              <a:spcBef>
                <a:spcPts val="0"/>
              </a:spcBef>
              <a:buNone/>
              <a:defRPr sz="1400" b="0" i="0" u="none" strike="noStrike" cap="none">
                <a:solidFill>
                  <a:schemeClr val="dk1"/>
                </a:solidFill>
                <a:latin typeface="Arial"/>
                <a:ea typeface="Arial"/>
                <a:cs typeface="Arial"/>
                <a:sym typeface="Arial"/>
              </a:defRPr>
            </a:lvl7pPr>
            <a:lvl8pPr marL="0" lvl="7" indent="0" algn="r">
              <a:spcBef>
                <a:spcPts val="0"/>
              </a:spcBef>
              <a:buNone/>
              <a:defRPr sz="1400" b="0" i="0" u="none" strike="noStrike" cap="none">
                <a:solidFill>
                  <a:schemeClr val="dk1"/>
                </a:solidFill>
                <a:latin typeface="Arial"/>
                <a:ea typeface="Arial"/>
                <a:cs typeface="Arial"/>
                <a:sym typeface="Arial"/>
              </a:defRPr>
            </a:lvl8pPr>
            <a:lvl9pPr marL="0" lvl="8" indent="0" algn="r">
              <a:spcBef>
                <a:spcPts val="0"/>
              </a:spcBef>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52400" y="152400"/>
            <a:ext cx="8839200" cy="584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Click to edit Master title style</a:t>
            </a:r>
            <a:endParaRPr/>
          </a:p>
        </p:txBody>
      </p:sp>
      <p:sp>
        <p:nvSpPr>
          <p:cNvPr id="27" name="Google Shape;27;p6"/>
          <p:cNvSpPr txBox="1">
            <a:spLocks noGrp="1"/>
          </p:cNvSpPr>
          <p:nvPr>
            <p:ph type="body" idx="1"/>
          </p:nvPr>
        </p:nvSpPr>
        <p:spPr>
          <a:xfrm>
            <a:off x="152400" y="889000"/>
            <a:ext cx="4343400" cy="54356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pPr lvl="0"/>
            <a:r>
              <a:rPr lang="en-US"/>
              <a:t>Click to edit Master text styles</a:t>
            </a:r>
          </a:p>
        </p:txBody>
      </p:sp>
      <p:sp>
        <p:nvSpPr>
          <p:cNvPr id="28" name="Google Shape;28;p6"/>
          <p:cNvSpPr txBox="1">
            <a:spLocks noGrp="1"/>
          </p:cNvSpPr>
          <p:nvPr>
            <p:ph type="body" idx="2"/>
          </p:nvPr>
        </p:nvSpPr>
        <p:spPr>
          <a:xfrm>
            <a:off x="4648200" y="889000"/>
            <a:ext cx="4343400" cy="54356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pPr lvl="0"/>
            <a:r>
              <a:rPr lang="en-US"/>
              <a:t>Click to edit Master text styles</a:t>
            </a:r>
          </a:p>
        </p:txBody>
      </p:sp>
      <p:sp>
        <p:nvSpPr>
          <p:cNvPr id="29" name="Google Shape;29;p6"/>
          <p:cNvSpPr txBox="1">
            <a:spLocks noGrp="1"/>
          </p:cNvSpPr>
          <p:nvPr>
            <p:ph type="ftr" idx="11"/>
          </p:nvPr>
        </p:nvSpPr>
        <p:spPr>
          <a:xfrm>
            <a:off x="2286000" y="6477000"/>
            <a:ext cx="4572000" cy="2286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
          <p:cNvSpPr txBox="1">
            <a:spLocks noGrp="1"/>
          </p:cNvSpPr>
          <p:nvPr>
            <p:ph type="sldNum" idx="12"/>
          </p:nvPr>
        </p:nvSpPr>
        <p:spPr>
          <a:xfrm>
            <a:off x="7010400" y="6477000"/>
            <a:ext cx="1981200" cy="22860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400" b="0" i="0" u="none" strike="noStrike" cap="none">
                <a:solidFill>
                  <a:schemeClr val="dk1"/>
                </a:solidFill>
                <a:latin typeface="Arial"/>
                <a:ea typeface="Arial"/>
                <a:cs typeface="Arial"/>
                <a:sym typeface="Arial"/>
              </a:defRPr>
            </a:lvl1pPr>
            <a:lvl2pPr marL="0" lvl="1" indent="0" algn="r">
              <a:spcBef>
                <a:spcPts val="0"/>
              </a:spcBef>
              <a:buNone/>
              <a:defRPr sz="1400" b="0" i="0" u="none" strike="noStrike" cap="none">
                <a:solidFill>
                  <a:schemeClr val="dk1"/>
                </a:solidFill>
                <a:latin typeface="Arial"/>
                <a:ea typeface="Arial"/>
                <a:cs typeface="Arial"/>
                <a:sym typeface="Arial"/>
              </a:defRPr>
            </a:lvl2pPr>
            <a:lvl3pPr marL="0" lvl="2" indent="0" algn="r">
              <a:spcBef>
                <a:spcPts val="0"/>
              </a:spcBef>
              <a:buNone/>
              <a:defRPr sz="1400" b="0" i="0" u="none" strike="noStrike" cap="none">
                <a:solidFill>
                  <a:schemeClr val="dk1"/>
                </a:solidFill>
                <a:latin typeface="Arial"/>
                <a:ea typeface="Arial"/>
                <a:cs typeface="Arial"/>
                <a:sym typeface="Arial"/>
              </a:defRPr>
            </a:lvl3pPr>
            <a:lvl4pPr marL="0" lvl="3" indent="0" algn="r">
              <a:spcBef>
                <a:spcPts val="0"/>
              </a:spcBef>
              <a:buNone/>
              <a:defRPr sz="1400" b="0" i="0" u="none" strike="noStrike" cap="none">
                <a:solidFill>
                  <a:schemeClr val="dk1"/>
                </a:solidFill>
                <a:latin typeface="Arial"/>
                <a:ea typeface="Arial"/>
                <a:cs typeface="Arial"/>
                <a:sym typeface="Arial"/>
              </a:defRPr>
            </a:lvl4pPr>
            <a:lvl5pPr marL="0" lvl="4" indent="0" algn="r">
              <a:spcBef>
                <a:spcPts val="0"/>
              </a:spcBef>
              <a:buNone/>
              <a:defRPr sz="1400" b="0" i="0" u="none" strike="noStrike" cap="none">
                <a:solidFill>
                  <a:schemeClr val="dk1"/>
                </a:solidFill>
                <a:latin typeface="Arial"/>
                <a:ea typeface="Arial"/>
                <a:cs typeface="Arial"/>
                <a:sym typeface="Arial"/>
              </a:defRPr>
            </a:lvl5pPr>
            <a:lvl6pPr marL="0" lvl="5" indent="0" algn="r">
              <a:spcBef>
                <a:spcPts val="0"/>
              </a:spcBef>
              <a:buNone/>
              <a:defRPr sz="1400" b="0" i="0" u="none" strike="noStrike" cap="none">
                <a:solidFill>
                  <a:schemeClr val="dk1"/>
                </a:solidFill>
                <a:latin typeface="Arial"/>
                <a:ea typeface="Arial"/>
                <a:cs typeface="Arial"/>
                <a:sym typeface="Arial"/>
              </a:defRPr>
            </a:lvl6pPr>
            <a:lvl7pPr marL="0" lvl="6" indent="0" algn="r">
              <a:spcBef>
                <a:spcPts val="0"/>
              </a:spcBef>
              <a:buNone/>
              <a:defRPr sz="1400" b="0" i="0" u="none" strike="noStrike" cap="none">
                <a:solidFill>
                  <a:schemeClr val="dk1"/>
                </a:solidFill>
                <a:latin typeface="Arial"/>
                <a:ea typeface="Arial"/>
                <a:cs typeface="Arial"/>
                <a:sym typeface="Arial"/>
              </a:defRPr>
            </a:lvl7pPr>
            <a:lvl8pPr marL="0" lvl="7" indent="0" algn="r">
              <a:spcBef>
                <a:spcPts val="0"/>
              </a:spcBef>
              <a:buNone/>
              <a:defRPr sz="1400" b="0" i="0" u="none" strike="noStrike" cap="none">
                <a:solidFill>
                  <a:schemeClr val="dk1"/>
                </a:solidFill>
                <a:latin typeface="Arial"/>
                <a:ea typeface="Arial"/>
                <a:cs typeface="Arial"/>
                <a:sym typeface="Arial"/>
              </a:defRPr>
            </a:lvl8pPr>
            <a:lvl9pPr marL="0" lvl="8" indent="0" algn="r">
              <a:spcBef>
                <a:spcPts val="0"/>
              </a:spcBef>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152400" y="152400"/>
            <a:ext cx="8839200" cy="584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Click to edit Master title style</a:t>
            </a:r>
            <a:endParaRPr/>
          </a:p>
        </p:txBody>
      </p:sp>
      <p:sp>
        <p:nvSpPr>
          <p:cNvPr id="33" name="Google Shape;33;p7"/>
          <p:cNvSpPr txBox="1">
            <a:spLocks noGrp="1"/>
          </p:cNvSpPr>
          <p:nvPr>
            <p:ph type="body" idx="1"/>
          </p:nvPr>
        </p:nvSpPr>
        <p:spPr>
          <a:xfrm>
            <a:off x="152400" y="889000"/>
            <a:ext cx="2819400" cy="54356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pPr lvl="0"/>
            <a:r>
              <a:rPr lang="en-US"/>
              <a:t>Click to edit Master text styles</a:t>
            </a:r>
          </a:p>
        </p:txBody>
      </p:sp>
      <p:sp>
        <p:nvSpPr>
          <p:cNvPr id="34" name="Google Shape;34;p7"/>
          <p:cNvSpPr txBox="1">
            <a:spLocks noGrp="1"/>
          </p:cNvSpPr>
          <p:nvPr>
            <p:ph type="ftr" idx="11"/>
          </p:nvPr>
        </p:nvSpPr>
        <p:spPr>
          <a:xfrm>
            <a:off x="2286000" y="6477000"/>
            <a:ext cx="4572000" cy="2286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sldNum" idx="12"/>
          </p:nvPr>
        </p:nvSpPr>
        <p:spPr>
          <a:xfrm>
            <a:off x="7010400" y="6477000"/>
            <a:ext cx="1981200" cy="22860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400" b="0" i="0" u="none" strike="noStrike" cap="none">
                <a:solidFill>
                  <a:schemeClr val="dk1"/>
                </a:solidFill>
                <a:latin typeface="Arial"/>
                <a:ea typeface="Arial"/>
                <a:cs typeface="Arial"/>
                <a:sym typeface="Arial"/>
              </a:defRPr>
            </a:lvl1pPr>
            <a:lvl2pPr marL="0" lvl="1" indent="0" algn="r">
              <a:spcBef>
                <a:spcPts val="0"/>
              </a:spcBef>
              <a:buNone/>
              <a:defRPr sz="1400" b="0" i="0" u="none" strike="noStrike" cap="none">
                <a:solidFill>
                  <a:schemeClr val="dk1"/>
                </a:solidFill>
                <a:latin typeface="Arial"/>
                <a:ea typeface="Arial"/>
                <a:cs typeface="Arial"/>
                <a:sym typeface="Arial"/>
              </a:defRPr>
            </a:lvl2pPr>
            <a:lvl3pPr marL="0" lvl="2" indent="0" algn="r">
              <a:spcBef>
                <a:spcPts val="0"/>
              </a:spcBef>
              <a:buNone/>
              <a:defRPr sz="1400" b="0" i="0" u="none" strike="noStrike" cap="none">
                <a:solidFill>
                  <a:schemeClr val="dk1"/>
                </a:solidFill>
                <a:latin typeface="Arial"/>
                <a:ea typeface="Arial"/>
                <a:cs typeface="Arial"/>
                <a:sym typeface="Arial"/>
              </a:defRPr>
            </a:lvl3pPr>
            <a:lvl4pPr marL="0" lvl="3" indent="0" algn="r">
              <a:spcBef>
                <a:spcPts val="0"/>
              </a:spcBef>
              <a:buNone/>
              <a:defRPr sz="1400" b="0" i="0" u="none" strike="noStrike" cap="none">
                <a:solidFill>
                  <a:schemeClr val="dk1"/>
                </a:solidFill>
                <a:latin typeface="Arial"/>
                <a:ea typeface="Arial"/>
                <a:cs typeface="Arial"/>
                <a:sym typeface="Arial"/>
              </a:defRPr>
            </a:lvl4pPr>
            <a:lvl5pPr marL="0" lvl="4" indent="0" algn="r">
              <a:spcBef>
                <a:spcPts val="0"/>
              </a:spcBef>
              <a:buNone/>
              <a:defRPr sz="1400" b="0" i="0" u="none" strike="noStrike" cap="none">
                <a:solidFill>
                  <a:schemeClr val="dk1"/>
                </a:solidFill>
                <a:latin typeface="Arial"/>
                <a:ea typeface="Arial"/>
                <a:cs typeface="Arial"/>
                <a:sym typeface="Arial"/>
              </a:defRPr>
            </a:lvl5pPr>
            <a:lvl6pPr marL="0" lvl="5" indent="0" algn="r">
              <a:spcBef>
                <a:spcPts val="0"/>
              </a:spcBef>
              <a:buNone/>
              <a:defRPr sz="1400" b="0" i="0" u="none" strike="noStrike" cap="none">
                <a:solidFill>
                  <a:schemeClr val="dk1"/>
                </a:solidFill>
                <a:latin typeface="Arial"/>
                <a:ea typeface="Arial"/>
                <a:cs typeface="Arial"/>
                <a:sym typeface="Arial"/>
              </a:defRPr>
            </a:lvl6pPr>
            <a:lvl7pPr marL="0" lvl="6" indent="0" algn="r">
              <a:spcBef>
                <a:spcPts val="0"/>
              </a:spcBef>
              <a:buNone/>
              <a:defRPr sz="1400" b="0" i="0" u="none" strike="noStrike" cap="none">
                <a:solidFill>
                  <a:schemeClr val="dk1"/>
                </a:solidFill>
                <a:latin typeface="Arial"/>
                <a:ea typeface="Arial"/>
                <a:cs typeface="Arial"/>
                <a:sym typeface="Arial"/>
              </a:defRPr>
            </a:lvl7pPr>
            <a:lvl8pPr marL="0" lvl="7" indent="0" algn="r">
              <a:spcBef>
                <a:spcPts val="0"/>
              </a:spcBef>
              <a:buNone/>
              <a:defRPr sz="1400" b="0" i="0" u="none" strike="noStrike" cap="none">
                <a:solidFill>
                  <a:schemeClr val="dk1"/>
                </a:solidFill>
                <a:latin typeface="Arial"/>
                <a:ea typeface="Arial"/>
                <a:cs typeface="Arial"/>
                <a:sym typeface="Arial"/>
              </a:defRPr>
            </a:lvl8pPr>
            <a:lvl9pPr marL="0" lvl="8" indent="0" algn="r">
              <a:spcBef>
                <a:spcPts val="0"/>
              </a:spcBef>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7"/>
          <p:cNvSpPr txBox="1">
            <a:spLocks noGrp="1"/>
          </p:cNvSpPr>
          <p:nvPr>
            <p:ph type="body" idx="2"/>
          </p:nvPr>
        </p:nvSpPr>
        <p:spPr>
          <a:xfrm>
            <a:off x="3124200" y="889000"/>
            <a:ext cx="2895600" cy="54356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pPr lvl="0"/>
            <a:r>
              <a:rPr lang="en-US"/>
              <a:t>Click to edit Master text styles</a:t>
            </a:r>
          </a:p>
        </p:txBody>
      </p:sp>
      <p:sp>
        <p:nvSpPr>
          <p:cNvPr id="37" name="Google Shape;37;p7"/>
          <p:cNvSpPr txBox="1">
            <a:spLocks noGrp="1"/>
          </p:cNvSpPr>
          <p:nvPr>
            <p:ph type="body" idx="3"/>
          </p:nvPr>
        </p:nvSpPr>
        <p:spPr>
          <a:xfrm>
            <a:off x="6172200" y="889000"/>
            <a:ext cx="2819400" cy="54356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152400" y="152400"/>
            <a:ext cx="8839200" cy="584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Click to edit Master title style</a:t>
            </a:r>
            <a:endParaRPr/>
          </a:p>
        </p:txBody>
      </p:sp>
      <p:sp>
        <p:nvSpPr>
          <p:cNvPr id="40" name="Google Shape;40;p8"/>
          <p:cNvSpPr txBox="1">
            <a:spLocks noGrp="1"/>
          </p:cNvSpPr>
          <p:nvPr>
            <p:ph type="body" idx="1"/>
          </p:nvPr>
        </p:nvSpPr>
        <p:spPr>
          <a:xfrm>
            <a:off x="152400" y="863600"/>
            <a:ext cx="4343400" cy="53848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pPr lvl="0"/>
            <a:r>
              <a:rPr lang="en-US"/>
              <a:t>Click to edit Master text styles</a:t>
            </a:r>
          </a:p>
        </p:txBody>
      </p:sp>
      <p:sp>
        <p:nvSpPr>
          <p:cNvPr id="41" name="Google Shape;41;p8"/>
          <p:cNvSpPr txBox="1">
            <a:spLocks noGrp="1"/>
          </p:cNvSpPr>
          <p:nvPr>
            <p:ph type="body" idx="2"/>
          </p:nvPr>
        </p:nvSpPr>
        <p:spPr>
          <a:xfrm>
            <a:off x="4648200" y="863600"/>
            <a:ext cx="4343400" cy="25527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pPr lvl="0"/>
            <a:r>
              <a:rPr lang="en-US"/>
              <a:t>Click to edit Master text styles</a:t>
            </a:r>
          </a:p>
        </p:txBody>
      </p:sp>
      <p:sp>
        <p:nvSpPr>
          <p:cNvPr id="42" name="Google Shape;42;p8"/>
          <p:cNvSpPr txBox="1">
            <a:spLocks noGrp="1"/>
          </p:cNvSpPr>
          <p:nvPr>
            <p:ph type="ftr" idx="11"/>
          </p:nvPr>
        </p:nvSpPr>
        <p:spPr>
          <a:xfrm>
            <a:off x="2286000" y="6477000"/>
            <a:ext cx="4572000" cy="2286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8"/>
          <p:cNvSpPr txBox="1">
            <a:spLocks noGrp="1"/>
          </p:cNvSpPr>
          <p:nvPr>
            <p:ph type="sldNum" idx="12"/>
          </p:nvPr>
        </p:nvSpPr>
        <p:spPr>
          <a:xfrm>
            <a:off x="7010400" y="6477000"/>
            <a:ext cx="1981200" cy="22860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400" b="0" i="0" u="none" strike="noStrike" cap="none">
                <a:solidFill>
                  <a:schemeClr val="dk1"/>
                </a:solidFill>
                <a:latin typeface="Arial"/>
                <a:ea typeface="Arial"/>
                <a:cs typeface="Arial"/>
                <a:sym typeface="Arial"/>
              </a:defRPr>
            </a:lvl1pPr>
            <a:lvl2pPr marL="0" lvl="1" indent="0" algn="r">
              <a:spcBef>
                <a:spcPts val="0"/>
              </a:spcBef>
              <a:buNone/>
              <a:defRPr sz="1400" b="0" i="0" u="none" strike="noStrike" cap="none">
                <a:solidFill>
                  <a:schemeClr val="dk1"/>
                </a:solidFill>
                <a:latin typeface="Arial"/>
                <a:ea typeface="Arial"/>
                <a:cs typeface="Arial"/>
                <a:sym typeface="Arial"/>
              </a:defRPr>
            </a:lvl2pPr>
            <a:lvl3pPr marL="0" lvl="2" indent="0" algn="r">
              <a:spcBef>
                <a:spcPts val="0"/>
              </a:spcBef>
              <a:buNone/>
              <a:defRPr sz="1400" b="0" i="0" u="none" strike="noStrike" cap="none">
                <a:solidFill>
                  <a:schemeClr val="dk1"/>
                </a:solidFill>
                <a:latin typeface="Arial"/>
                <a:ea typeface="Arial"/>
                <a:cs typeface="Arial"/>
                <a:sym typeface="Arial"/>
              </a:defRPr>
            </a:lvl3pPr>
            <a:lvl4pPr marL="0" lvl="3" indent="0" algn="r">
              <a:spcBef>
                <a:spcPts val="0"/>
              </a:spcBef>
              <a:buNone/>
              <a:defRPr sz="1400" b="0" i="0" u="none" strike="noStrike" cap="none">
                <a:solidFill>
                  <a:schemeClr val="dk1"/>
                </a:solidFill>
                <a:latin typeface="Arial"/>
                <a:ea typeface="Arial"/>
                <a:cs typeface="Arial"/>
                <a:sym typeface="Arial"/>
              </a:defRPr>
            </a:lvl4pPr>
            <a:lvl5pPr marL="0" lvl="4" indent="0" algn="r">
              <a:spcBef>
                <a:spcPts val="0"/>
              </a:spcBef>
              <a:buNone/>
              <a:defRPr sz="1400" b="0" i="0" u="none" strike="noStrike" cap="none">
                <a:solidFill>
                  <a:schemeClr val="dk1"/>
                </a:solidFill>
                <a:latin typeface="Arial"/>
                <a:ea typeface="Arial"/>
                <a:cs typeface="Arial"/>
                <a:sym typeface="Arial"/>
              </a:defRPr>
            </a:lvl5pPr>
            <a:lvl6pPr marL="0" lvl="5" indent="0" algn="r">
              <a:spcBef>
                <a:spcPts val="0"/>
              </a:spcBef>
              <a:buNone/>
              <a:defRPr sz="1400" b="0" i="0" u="none" strike="noStrike" cap="none">
                <a:solidFill>
                  <a:schemeClr val="dk1"/>
                </a:solidFill>
                <a:latin typeface="Arial"/>
                <a:ea typeface="Arial"/>
                <a:cs typeface="Arial"/>
                <a:sym typeface="Arial"/>
              </a:defRPr>
            </a:lvl6pPr>
            <a:lvl7pPr marL="0" lvl="6" indent="0" algn="r">
              <a:spcBef>
                <a:spcPts val="0"/>
              </a:spcBef>
              <a:buNone/>
              <a:defRPr sz="1400" b="0" i="0" u="none" strike="noStrike" cap="none">
                <a:solidFill>
                  <a:schemeClr val="dk1"/>
                </a:solidFill>
                <a:latin typeface="Arial"/>
                <a:ea typeface="Arial"/>
                <a:cs typeface="Arial"/>
                <a:sym typeface="Arial"/>
              </a:defRPr>
            </a:lvl7pPr>
            <a:lvl8pPr marL="0" lvl="7" indent="0" algn="r">
              <a:spcBef>
                <a:spcPts val="0"/>
              </a:spcBef>
              <a:buNone/>
              <a:defRPr sz="1400" b="0" i="0" u="none" strike="noStrike" cap="none">
                <a:solidFill>
                  <a:schemeClr val="dk1"/>
                </a:solidFill>
                <a:latin typeface="Arial"/>
                <a:ea typeface="Arial"/>
                <a:cs typeface="Arial"/>
                <a:sym typeface="Arial"/>
              </a:defRPr>
            </a:lvl8pPr>
            <a:lvl9pPr marL="0" lvl="8" indent="0" algn="r">
              <a:spcBef>
                <a:spcPts val="0"/>
              </a:spcBef>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8"/>
          <p:cNvSpPr txBox="1">
            <a:spLocks noGrp="1"/>
          </p:cNvSpPr>
          <p:nvPr>
            <p:ph type="body" idx="3"/>
          </p:nvPr>
        </p:nvSpPr>
        <p:spPr>
          <a:xfrm>
            <a:off x="4648200" y="3568700"/>
            <a:ext cx="4343400" cy="265176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152400" y="152400"/>
            <a:ext cx="8839200" cy="584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Click to edit Master title style</a:t>
            </a:r>
            <a:endParaRPr/>
          </a:p>
        </p:txBody>
      </p:sp>
      <p:sp>
        <p:nvSpPr>
          <p:cNvPr id="47" name="Google Shape;47;p9"/>
          <p:cNvSpPr txBox="1">
            <a:spLocks noGrp="1"/>
          </p:cNvSpPr>
          <p:nvPr>
            <p:ph type="body" idx="1"/>
          </p:nvPr>
        </p:nvSpPr>
        <p:spPr>
          <a:xfrm>
            <a:off x="152400" y="965200"/>
            <a:ext cx="4343400" cy="265176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pPr lvl="0"/>
            <a:r>
              <a:rPr lang="en-US"/>
              <a:t>Click to edit Master text styles</a:t>
            </a:r>
          </a:p>
        </p:txBody>
      </p:sp>
      <p:sp>
        <p:nvSpPr>
          <p:cNvPr id="48" name="Google Shape;48;p9"/>
          <p:cNvSpPr txBox="1">
            <a:spLocks noGrp="1"/>
          </p:cNvSpPr>
          <p:nvPr>
            <p:ph type="body" idx="2"/>
          </p:nvPr>
        </p:nvSpPr>
        <p:spPr>
          <a:xfrm>
            <a:off x="4648200" y="965200"/>
            <a:ext cx="4343400" cy="52832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pPr lvl="0"/>
            <a:r>
              <a:rPr lang="en-US"/>
              <a:t>Click to edit Master text styles</a:t>
            </a:r>
          </a:p>
        </p:txBody>
      </p:sp>
      <p:sp>
        <p:nvSpPr>
          <p:cNvPr id="49" name="Google Shape;49;p9"/>
          <p:cNvSpPr txBox="1">
            <a:spLocks noGrp="1"/>
          </p:cNvSpPr>
          <p:nvPr>
            <p:ph type="ftr" idx="11"/>
          </p:nvPr>
        </p:nvSpPr>
        <p:spPr>
          <a:xfrm>
            <a:off x="2286000" y="6477000"/>
            <a:ext cx="4572000" cy="2286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9"/>
          <p:cNvSpPr txBox="1">
            <a:spLocks noGrp="1"/>
          </p:cNvSpPr>
          <p:nvPr>
            <p:ph type="sldNum" idx="12"/>
          </p:nvPr>
        </p:nvSpPr>
        <p:spPr>
          <a:xfrm>
            <a:off x="7010400" y="6477000"/>
            <a:ext cx="1981200" cy="22860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400" b="0" i="0" u="none" strike="noStrike" cap="none">
                <a:solidFill>
                  <a:schemeClr val="dk1"/>
                </a:solidFill>
                <a:latin typeface="Arial"/>
                <a:ea typeface="Arial"/>
                <a:cs typeface="Arial"/>
                <a:sym typeface="Arial"/>
              </a:defRPr>
            </a:lvl1pPr>
            <a:lvl2pPr marL="0" lvl="1" indent="0" algn="r">
              <a:spcBef>
                <a:spcPts val="0"/>
              </a:spcBef>
              <a:buNone/>
              <a:defRPr sz="1400" b="0" i="0" u="none" strike="noStrike" cap="none">
                <a:solidFill>
                  <a:schemeClr val="dk1"/>
                </a:solidFill>
                <a:latin typeface="Arial"/>
                <a:ea typeface="Arial"/>
                <a:cs typeface="Arial"/>
                <a:sym typeface="Arial"/>
              </a:defRPr>
            </a:lvl2pPr>
            <a:lvl3pPr marL="0" lvl="2" indent="0" algn="r">
              <a:spcBef>
                <a:spcPts val="0"/>
              </a:spcBef>
              <a:buNone/>
              <a:defRPr sz="1400" b="0" i="0" u="none" strike="noStrike" cap="none">
                <a:solidFill>
                  <a:schemeClr val="dk1"/>
                </a:solidFill>
                <a:latin typeface="Arial"/>
                <a:ea typeface="Arial"/>
                <a:cs typeface="Arial"/>
                <a:sym typeface="Arial"/>
              </a:defRPr>
            </a:lvl3pPr>
            <a:lvl4pPr marL="0" lvl="3" indent="0" algn="r">
              <a:spcBef>
                <a:spcPts val="0"/>
              </a:spcBef>
              <a:buNone/>
              <a:defRPr sz="1400" b="0" i="0" u="none" strike="noStrike" cap="none">
                <a:solidFill>
                  <a:schemeClr val="dk1"/>
                </a:solidFill>
                <a:latin typeface="Arial"/>
                <a:ea typeface="Arial"/>
                <a:cs typeface="Arial"/>
                <a:sym typeface="Arial"/>
              </a:defRPr>
            </a:lvl4pPr>
            <a:lvl5pPr marL="0" lvl="4" indent="0" algn="r">
              <a:spcBef>
                <a:spcPts val="0"/>
              </a:spcBef>
              <a:buNone/>
              <a:defRPr sz="1400" b="0" i="0" u="none" strike="noStrike" cap="none">
                <a:solidFill>
                  <a:schemeClr val="dk1"/>
                </a:solidFill>
                <a:latin typeface="Arial"/>
                <a:ea typeface="Arial"/>
                <a:cs typeface="Arial"/>
                <a:sym typeface="Arial"/>
              </a:defRPr>
            </a:lvl5pPr>
            <a:lvl6pPr marL="0" lvl="5" indent="0" algn="r">
              <a:spcBef>
                <a:spcPts val="0"/>
              </a:spcBef>
              <a:buNone/>
              <a:defRPr sz="1400" b="0" i="0" u="none" strike="noStrike" cap="none">
                <a:solidFill>
                  <a:schemeClr val="dk1"/>
                </a:solidFill>
                <a:latin typeface="Arial"/>
                <a:ea typeface="Arial"/>
                <a:cs typeface="Arial"/>
                <a:sym typeface="Arial"/>
              </a:defRPr>
            </a:lvl6pPr>
            <a:lvl7pPr marL="0" lvl="6" indent="0" algn="r">
              <a:spcBef>
                <a:spcPts val="0"/>
              </a:spcBef>
              <a:buNone/>
              <a:defRPr sz="1400" b="0" i="0" u="none" strike="noStrike" cap="none">
                <a:solidFill>
                  <a:schemeClr val="dk1"/>
                </a:solidFill>
                <a:latin typeface="Arial"/>
                <a:ea typeface="Arial"/>
                <a:cs typeface="Arial"/>
                <a:sym typeface="Arial"/>
              </a:defRPr>
            </a:lvl7pPr>
            <a:lvl8pPr marL="0" lvl="7" indent="0" algn="r">
              <a:spcBef>
                <a:spcPts val="0"/>
              </a:spcBef>
              <a:buNone/>
              <a:defRPr sz="1400" b="0" i="0" u="none" strike="noStrike" cap="none">
                <a:solidFill>
                  <a:schemeClr val="dk1"/>
                </a:solidFill>
                <a:latin typeface="Arial"/>
                <a:ea typeface="Arial"/>
                <a:cs typeface="Arial"/>
                <a:sym typeface="Arial"/>
              </a:defRPr>
            </a:lvl8pPr>
            <a:lvl9pPr marL="0" lvl="8" indent="0" algn="r">
              <a:spcBef>
                <a:spcPts val="0"/>
              </a:spcBef>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1" name="Google Shape;51;p9"/>
          <p:cNvSpPr txBox="1">
            <a:spLocks noGrp="1"/>
          </p:cNvSpPr>
          <p:nvPr>
            <p:ph type="body" idx="3"/>
          </p:nvPr>
        </p:nvSpPr>
        <p:spPr>
          <a:xfrm>
            <a:off x="152400" y="3746500"/>
            <a:ext cx="4343400" cy="25019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pPr lvl="0"/>
            <a:r>
              <a:rPr lang="en-US"/>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a:off x="152400" y="152400"/>
            <a:ext cx="8839200" cy="584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Click to edit Master title style</a:t>
            </a:r>
            <a:endParaRPr/>
          </a:p>
        </p:txBody>
      </p:sp>
      <p:sp>
        <p:nvSpPr>
          <p:cNvPr id="54" name="Google Shape;54;p10"/>
          <p:cNvSpPr txBox="1">
            <a:spLocks noGrp="1"/>
          </p:cNvSpPr>
          <p:nvPr>
            <p:ph type="body" idx="1"/>
          </p:nvPr>
        </p:nvSpPr>
        <p:spPr>
          <a:xfrm>
            <a:off x="152400" y="876300"/>
            <a:ext cx="4343400" cy="265176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pPr lvl="0"/>
            <a:r>
              <a:rPr lang="en-US"/>
              <a:t>Click to edit Master text styles</a:t>
            </a:r>
          </a:p>
        </p:txBody>
      </p:sp>
      <p:sp>
        <p:nvSpPr>
          <p:cNvPr id="55" name="Google Shape;55;p10"/>
          <p:cNvSpPr txBox="1">
            <a:spLocks noGrp="1"/>
          </p:cNvSpPr>
          <p:nvPr>
            <p:ph type="body" idx="2"/>
          </p:nvPr>
        </p:nvSpPr>
        <p:spPr>
          <a:xfrm>
            <a:off x="4648200" y="876300"/>
            <a:ext cx="4343400" cy="265176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pPr lvl="0"/>
            <a:r>
              <a:rPr lang="en-US"/>
              <a:t>Click to edit Master text styles</a:t>
            </a:r>
          </a:p>
        </p:txBody>
      </p:sp>
      <p:sp>
        <p:nvSpPr>
          <p:cNvPr id="56" name="Google Shape;56;p10"/>
          <p:cNvSpPr txBox="1">
            <a:spLocks noGrp="1"/>
          </p:cNvSpPr>
          <p:nvPr>
            <p:ph type="ftr" idx="11"/>
          </p:nvPr>
        </p:nvSpPr>
        <p:spPr>
          <a:xfrm>
            <a:off x="2286000" y="6477000"/>
            <a:ext cx="4572000" cy="2286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0"/>
          <p:cNvSpPr txBox="1">
            <a:spLocks noGrp="1"/>
          </p:cNvSpPr>
          <p:nvPr>
            <p:ph type="sldNum" idx="12"/>
          </p:nvPr>
        </p:nvSpPr>
        <p:spPr>
          <a:xfrm>
            <a:off x="7010400" y="6477000"/>
            <a:ext cx="1981200" cy="22860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400" b="0" i="0" u="none" strike="noStrike" cap="none">
                <a:solidFill>
                  <a:schemeClr val="dk1"/>
                </a:solidFill>
                <a:latin typeface="Arial"/>
                <a:ea typeface="Arial"/>
                <a:cs typeface="Arial"/>
                <a:sym typeface="Arial"/>
              </a:defRPr>
            </a:lvl1pPr>
            <a:lvl2pPr marL="0" lvl="1" indent="0" algn="r">
              <a:spcBef>
                <a:spcPts val="0"/>
              </a:spcBef>
              <a:buNone/>
              <a:defRPr sz="1400" b="0" i="0" u="none" strike="noStrike" cap="none">
                <a:solidFill>
                  <a:schemeClr val="dk1"/>
                </a:solidFill>
                <a:latin typeface="Arial"/>
                <a:ea typeface="Arial"/>
                <a:cs typeface="Arial"/>
                <a:sym typeface="Arial"/>
              </a:defRPr>
            </a:lvl2pPr>
            <a:lvl3pPr marL="0" lvl="2" indent="0" algn="r">
              <a:spcBef>
                <a:spcPts val="0"/>
              </a:spcBef>
              <a:buNone/>
              <a:defRPr sz="1400" b="0" i="0" u="none" strike="noStrike" cap="none">
                <a:solidFill>
                  <a:schemeClr val="dk1"/>
                </a:solidFill>
                <a:latin typeface="Arial"/>
                <a:ea typeface="Arial"/>
                <a:cs typeface="Arial"/>
                <a:sym typeface="Arial"/>
              </a:defRPr>
            </a:lvl3pPr>
            <a:lvl4pPr marL="0" lvl="3" indent="0" algn="r">
              <a:spcBef>
                <a:spcPts val="0"/>
              </a:spcBef>
              <a:buNone/>
              <a:defRPr sz="1400" b="0" i="0" u="none" strike="noStrike" cap="none">
                <a:solidFill>
                  <a:schemeClr val="dk1"/>
                </a:solidFill>
                <a:latin typeface="Arial"/>
                <a:ea typeface="Arial"/>
                <a:cs typeface="Arial"/>
                <a:sym typeface="Arial"/>
              </a:defRPr>
            </a:lvl4pPr>
            <a:lvl5pPr marL="0" lvl="4" indent="0" algn="r">
              <a:spcBef>
                <a:spcPts val="0"/>
              </a:spcBef>
              <a:buNone/>
              <a:defRPr sz="1400" b="0" i="0" u="none" strike="noStrike" cap="none">
                <a:solidFill>
                  <a:schemeClr val="dk1"/>
                </a:solidFill>
                <a:latin typeface="Arial"/>
                <a:ea typeface="Arial"/>
                <a:cs typeface="Arial"/>
                <a:sym typeface="Arial"/>
              </a:defRPr>
            </a:lvl5pPr>
            <a:lvl6pPr marL="0" lvl="5" indent="0" algn="r">
              <a:spcBef>
                <a:spcPts val="0"/>
              </a:spcBef>
              <a:buNone/>
              <a:defRPr sz="1400" b="0" i="0" u="none" strike="noStrike" cap="none">
                <a:solidFill>
                  <a:schemeClr val="dk1"/>
                </a:solidFill>
                <a:latin typeface="Arial"/>
                <a:ea typeface="Arial"/>
                <a:cs typeface="Arial"/>
                <a:sym typeface="Arial"/>
              </a:defRPr>
            </a:lvl6pPr>
            <a:lvl7pPr marL="0" lvl="6" indent="0" algn="r">
              <a:spcBef>
                <a:spcPts val="0"/>
              </a:spcBef>
              <a:buNone/>
              <a:defRPr sz="1400" b="0" i="0" u="none" strike="noStrike" cap="none">
                <a:solidFill>
                  <a:schemeClr val="dk1"/>
                </a:solidFill>
                <a:latin typeface="Arial"/>
                <a:ea typeface="Arial"/>
                <a:cs typeface="Arial"/>
                <a:sym typeface="Arial"/>
              </a:defRPr>
            </a:lvl7pPr>
            <a:lvl8pPr marL="0" lvl="7" indent="0" algn="r">
              <a:spcBef>
                <a:spcPts val="0"/>
              </a:spcBef>
              <a:buNone/>
              <a:defRPr sz="1400" b="0" i="0" u="none" strike="noStrike" cap="none">
                <a:solidFill>
                  <a:schemeClr val="dk1"/>
                </a:solidFill>
                <a:latin typeface="Arial"/>
                <a:ea typeface="Arial"/>
                <a:cs typeface="Arial"/>
                <a:sym typeface="Arial"/>
              </a:defRPr>
            </a:lvl8pPr>
            <a:lvl9pPr marL="0" lvl="8" indent="0" algn="r">
              <a:spcBef>
                <a:spcPts val="0"/>
              </a:spcBef>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8" name="Google Shape;58;p10"/>
          <p:cNvSpPr txBox="1">
            <a:spLocks noGrp="1"/>
          </p:cNvSpPr>
          <p:nvPr>
            <p:ph type="body" idx="3"/>
          </p:nvPr>
        </p:nvSpPr>
        <p:spPr>
          <a:xfrm>
            <a:off x="4648200" y="3667760"/>
            <a:ext cx="4343400" cy="265176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pPr lvl="0"/>
            <a:r>
              <a:rPr lang="en-US"/>
              <a:t>Click to edit Master text styles</a:t>
            </a:r>
          </a:p>
        </p:txBody>
      </p:sp>
      <p:sp>
        <p:nvSpPr>
          <p:cNvPr id="59" name="Google Shape;59;p10"/>
          <p:cNvSpPr txBox="1">
            <a:spLocks noGrp="1"/>
          </p:cNvSpPr>
          <p:nvPr>
            <p:ph type="body" idx="4"/>
          </p:nvPr>
        </p:nvSpPr>
        <p:spPr>
          <a:xfrm>
            <a:off x="152400" y="3667760"/>
            <a:ext cx="4343400" cy="265176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152400" y="152400"/>
            <a:ext cx="8839200" cy="584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Click to edit Master title style</a:t>
            </a:r>
            <a:endParaRPr/>
          </a:p>
        </p:txBody>
      </p:sp>
      <p:sp>
        <p:nvSpPr>
          <p:cNvPr id="62" name="Google Shape;62;p11"/>
          <p:cNvSpPr txBox="1">
            <a:spLocks noGrp="1"/>
          </p:cNvSpPr>
          <p:nvPr>
            <p:ph type="ftr" idx="11"/>
          </p:nvPr>
        </p:nvSpPr>
        <p:spPr>
          <a:xfrm>
            <a:off x="2286000" y="6477000"/>
            <a:ext cx="4572000" cy="2286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sldNum" idx="12"/>
          </p:nvPr>
        </p:nvSpPr>
        <p:spPr>
          <a:xfrm>
            <a:off x="7010400" y="6477000"/>
            <a:ext cx="1981200" cy="22860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400" b="0" i="0" u="none" strike="noStrike" cap="none">
                <a:solidFill>
                  <a:schemeClr val="dk1"/>
                </a:solidFill>
                <a:latin typeface="Arial"/>
                <a:ea typeface="Arial"/>
                <a:cs typeface="Arial"/>
                <a:sym typeface="Arial"/>
              </a:defRPr>
            </a:lvl1pPr>
            <a:lvl2pPr marL="0" lvl="1" indent="0" algn="r">
              <a:spcBef>
                <a:spcPts val="0"/>
              </a:spcBef>
              <a:buNone/>
              <a:defRPr sz="1400" b="0" i="0" u="none" strike="noStrike" cap="none">
                <a:solidFill>
                  <a:schemeClr val="dk1"/>
                </a:solidFill>
                <a:latin typeface="Arial"/>
                <a:ea typeface="Arial"/>
                <a:cs typeface="Arial"/>
                <a:sym typeface="Arial"/>
              </a:defRPr>
            </a:lvl2pPr>
            <a:lvl3pPr marL="0" lvl="2" indent="0" algn="r">
              <a:spcBef>
                <a:spcPts val="0"/>
              </a:spcBef>
              <a:buNone/>
              <a:defRPr sz="1400" b="0" i="0" u="none" strike="noStrike" cap="none">
                <a:solidFill>
                  <a:schemeClr val="dk1"/>
                </a:solidFill>
                <a:latin typeface="Arial"/>
                <a:ea typeface="Arial"/>
                <a:cs typeface="Arial"/>
                <a:sym typeface="Arial"/>
              </a:defRPr>
            </a:lvl3pPr>
            <a:lvl4pPr marL="0" lvl="3" indent="0" algn="r">
              <a:spcBef>
                <a:spcPts val="0"/>
              </a:spcBef>
              <a:buNone/>
              <a:defRPr sz="1400" b="0" i="0" u="none" strike="noStrike" cap="none">
                <a:solidFill>
                  <a:schemeClr val="dk1"/>
                </a:solidFill>
                <a:latin typeface="Arial"/>
                <a:ea typeface="Arial"/>
                <a:cs typeface="Arial"/>
                <a:sym typeface="Arial"/>
              </a:defRPr>
            </a:lvl4pPr>
            <a:lvl5pPr marL="0" lvl="4" indent="0" algn="r">
              <a:spcBef>
                <a:spcPts val="0"/>
              </a:spcBef>
              <a:buNone/>
              <a:defRPr sz="1400" b="0" i="0" u="none" strike="noStrike" cap="none">
                <a:solidFill>
                  <a:schemeClr val="dk1"/>
                </a:solidFill>
                <a:latin typeface="Arial"/>
                <a:ea typeface="Arial"/>
                <a:cs typeface="Arial"/>
                <a:sym typeface="Arial"/>
              </a:defRPr>
            </a:lvl5pPr>
            <a:lvl6pPr marL="0" lvl="5" indent="0" algn="r">
              <a:spcBef>
                <a:spcPts val="0"/>
              </a:spcBef>
              <a:buNone/>
              <a:defRPr sz="1400" b="0" i="0" u="none" strike="noStrike" cap="none">
                <a:solidFill>
                  <a:schemeClr val="dk1"/>
                </a:solidFill>
                <a:latin typeface="Arial"/>
                <a:ea typeface="Arial"/>
                <a:cs typeface="Arial"/>
                <a:sym typeface="Arial"/>
              </a:defRPr>
            </a:lvl6pPr>
            <a:lvl7pPr marL="0" lvl="6" indent="0" algn="r">
              <a:spcBef>
                <a:spcPts val="0"/>
              </a:spcBef>
              <a:buNone/>
              <a:defRPr sz="1400" b="0" i="0" u="none" strike="noStrike" cap="none">
                <a:solidFill>
                  <a:schemeClr val="dk1"/>
                </a:solidFill>
                <a:latin typeface="Arial"/>
                <a:ea typeface="Arial"/>
                <a:cs typeface="Arial"/>
                <a:sym typeface="Arial"/>
              </a:defRPr>
            </a:lvl7pPr>
            <a:lvl8pPr marL="0" lvl="7" indent="0" algn="r">
              <a:spcBef>
                <a:spcPts val="0"/>
              </a:spcBef>
              <a:buNone/>
              <a:defRPr sz="1400" b="0" i="0" u="none" strike="noStrike" cap="none">
                <a:solidFill>
                  <a:schemeClr val="dk1"/>
                </a:solidFill>
                <a:latin typeface="Arial"/>
                <a:ea typeface="Arial"/>
                <a:cs typeface="Arial"/>
                <a:sym typeface="Arial"/>
              </a:defRPr>
            </a:lvl8pPr>
            <a:lvl9pPr marL="0" lvl="8" indent="0" algn="r">
              <a:spcBef>
                <a:spcPts val="0"/>
              </a:spcBef>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2"/>
          <p:cNvSpPr txBox="1">
            <a:spLocks noGrp="1"/>
          </p:cNvSpPr>
          <p:nvPr>
            <p:ph type="ftr" idx="11"/>
          </p:nvPr>
        </p:nvSpPr>
        <p:spPr>
          <a:xfrm>
            <a:off x="2286000" y="6477000"/>
            <a:ext cx="4572000" cy="2286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2"/>
          <p:cNvSpPr txBox="1">
            <a:spLocks noGrp="1"/>
          </p:cNvSpPr>
          <p:nvPr>
            <p:ph type="sldNum" idx="12"/>
          </p:nvPr>
        </p:nvSpPr>
        <p:spPr>
          <a:xfrm>
            <a:off x="7010400" y="6477000"/>
            <a:ext cx="1981200" cy="22860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400" b="0" i="0" u="none" strike="noStrike" cap="none">
                <a:solidFill>
                  <a:schemeClr val="dk1"/>
                </a:solidFill>
                <a:latin typeface="Arial"/>
                <a:ea typeface="Arial"/>
                <a:cs typeface="Arial"/>
                <a:sym typeface="Arial"/>
              </a:defRPr>
            </a:lvl1pPr>
            <a:lvl2pPr marL="0" lvl="1" indent="0" algn="r">
              <a:spcBef>
                <a:spcPts val="0"/>
              </a:spcBef>
              <a:buNone/>
              <a:defRPr sz="1400" b="0" i="0" u="none" strike="noStrike" cap="none">
                <a:solidFill>
                  <a:schemeClr val="dk1"/>
                </a:solidFill>
                <a:latin typeface="Arial"/>
                <a:ea typeface="Arial"/>
                <a:cs typeface="Arial"/>
                <a:sym typeface="Arial"/>
              </a:defRPr>
            </a:lvl2pPr>
            <a:lvl3pPr marL="0" lvl="2" indent="0" algn="r">
              <a:spcBef>
                <a:spcPts val="0"/>
              </a:spcBef>
              <a:buNone/>
              <a:defRPr sz="1400" b="0" i="0" u="none" strike="noStrike" cap="none">
                <a:solidFill>
                  <a:schemeClr val="dk1"/>
                </a:solidFill>
                <a:latin typeface="Arial"/>
                <a:ea typeface="Arial"/>
                <a:cs typeface="Arial"/>
                <a:sym typeface="Arial"/>
              </a:defRPr>
            </a:lvl3pPr>
            <a:lvl4pPr marL="0" lvl="3" indent="0" algn="r">
              <a:spcBef>
                <a:spcPts val="0"/>
              </a:spcBef>
              <a:buNone/>
              <a:defRPr sz="1400" b="0" i="0" u="none" strike="noStrike" cap="none">
                <a:solidFill>
                  <a:schemeClr val="dk1"/>
                </a:solidFill>
                <a:latin typeface="Arial"/>
                <a:ea typeface="Arial"/>
                <a:cs typeface="Arial"/>
                <a:sym typeface="Arial"/>
              </a:defRPr>
            </a:lvl4pPr>
            <a:lvl5pPr marL="0" lvl="4" indent="0" algn="r">
              <a:spcBef>
                <a:spcPts val="0"/>
              </a:spcBef>
              <a:buNone/>
              <a:defRPr sz="1400" b="0" i="0" u="none" strike="noStrike" cap="none">
                <a:solidFill>
                  <a:schemeClr val="dk1"/>
                </a:solidFill>
                <a:latin typeface="Arial"/>
                <a:ea typeface="Arial"/>
                <a:cs typeface="Arial"/>
                <a:sym typeface="Arial"/>
              </a:defRPr>
            </a:lvl5pPr>
            <a:lvl6pPr marL="0" lvl="5" indent="0" algn="r">
              <a:spcBef>
                <a:spcPts val="0"/>
              </a:spcBef>
              <a:buNone/>
              <a:defRPr sz="1400" b="0" i="0" u="none" strike="noStrike" cap="none">
                <a:solidFill>
                  <a:schemeClr val="dk1"/>
                </a:solidFill>
                <a:latin typeface="Arial"/>
                <a:ea typeface="Arial"/>
                <a:cs typeface="Arial"/>
                <a:sym typeface="Arial"/>
              </a:defRPr>
            </a:lvl6pPr>
            <a:lvl7pPr marL="0" lvl="6" indent="0" algn="r">
              <a:spcBef>
                <a:spcPts val="0"/>
              </a:spcBef>
              <a:buNone/>
              <a:defRPr sz="1400" b="0" i="0" u="none" strike="noStrike" cap="none">
                <a:solidFill>
                  <a:schemeClr val="dk1"/>
                </a:solidFill>
                <a:latin typeface="Arial"/>
                <a:ea typeface="Arial"/>
                <a:cs typeface="Arial"/>
                <a:sym typeface="Arial"/>
              </a:defRPr>
            </a:lvl7pPr>
            <a:lvl8pPr marL="0" lvl="7" indent="0" algn="r">
              <a:spcBef>
                <a:spcPts val="0"/>
              </a:spcBef>
              <a:buNone/>
              <a:defRPr sz="1400" b="0" i="0" u="none" strike="noStrike" cap="none">
                <a:solidFill>
                  <a:schemeClr val="dk1"/>
                </a:solidFill>
                <a:latin typeface="Arial"/>
                <a:ea typeface="Arial"/>
                <a:cs typeface="Arial"/>
                <a:sym typeface="Arial"/>
              </a:defRPr>
            </a:lvl8pPr>
            <a:lvl9pPr marL="0" lvl="8" indent="0" algn="r">
              <a:spcBef>
                <a:spcPts val="0"/>
              </a:spcBef>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152400" y="152400"/>
            <a:ext cx="8839200" cy="5842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600" b="1" i="0" u="none" strike="noStrike" cap="none">
                <a:solidFill>
                  <a:schemeClr val="dk2"/>
                </a:solidFill>
                <a:latin typeface="Palatino Linotype"/>
                <a:ea typeface="Palatino Linotype"/>
                <a:cs typeface="Palatino Linotype"/>
                <a:sym typeface="Palatino Linotype"/>
              </a:defRPr>
            </a:lvl1pPr>
            <a:lvl2pPr marR="0" lvl="1" algn="l" rtl="0">
              <a:spcBef>
                <a:spcPts val="0"/>
              </a:spcBef>
              <a:spcAft>
                <a:spcPts val="0"/>
              </a:spcAft>
              <a:buSzPts val="1400"/>
              <a:buNone/>
              <a:defRPr sz="3600" b="0"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3600" b="0"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3600" b="0"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3600" b="0"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3600" b="0"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3600" b="0"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3600" b="0"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3600" b="0" i="0" u="none" strike="noStrike" cap="none">
                <a:solidFill>
                  <a:schemeClr val="dk2"/>
                </a:solidFill>
                <a:latin typeface="Arial"/>
                <a:ea typeface="Arial"/>
                <a:cs typeface="Arial"/>
                <a:sym typeface="Arial"/>
              </a:defRPr>
            </a:lvl9pPr>
          </a:lstStyle>
          <a:p>
            <a:endParaRPr/>
          </a:p>
        </p:txBody>
      </p:sp>
      <p:sp>
        <p:nvSpPr>
          <p:cNvPr id="11" name="Google Shape;11;p3"/>
          <p:cNvSpPr txBox="1">
            <a:spLocks noGrp="1"/>
          </p:cNvSpPr>
          <p:nvPr>
            <p:ph type="body" idx="1"/>
          </p:nvPr>
        </p:nvSpPr>
        <p:spPr>
          <a:xfrm>
            <a:off x="152400" y="889000"/>
            <a:ext cx="8839200" cy="53975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dk1"/>
              </a:buClr>
              <a:buSzPts val="2400"/>
              <a:buFont typeface="Noto Sans Symbols"/>
              <a:buChar char="▪"/>
              <a:defRPr sz="2400" b="0" i="0" u="none" strike="noStrike" cap="none">
                <a:solidFill>
                  <a:schemeClr val="dk1"/>
                </a:solidFill>
                <a:latin typeface="Tahoma"/>
                <a:ea typeface="Tahoma"/>
                <a:cs typeface="Tahoma"/>
                <a:sym typeface="Tahoma"/>
              </a:defRPr>
            </a:lvl1pPr>
            <a:lvl2pPr marL="914400" marR="0" lvl="1" indent="-355600" algn="l" rtl="0">
              <a:spcBef>
                <a:spcPts val="400"/>
              </a:spcBef>
              <a:spcAft>
                <a:spcPts val="0"/>
              </a:spcAft>
              <a:buClr>
                <a:schemeClr val="dk1"/>
              </a:buClr>
              <a:buSzPts val="2000"/>
              <a:buFont typeface="Noto Sans Symbols"/>
              <a:buChar char="▪"/>
              <a:defRPr sz="2000" b="0" i="0" u="none" strike="noStrike" cap="none">
                <a:solidFill>
                  <a:schemeClr val="dk1"/>
                </a:solidFill>
                <a:latin typeface="Tahoma"/>
                <a:ea typeface="Tahoma"/>
                <a:cs typeface="Tahoma"/>
                <a:sym typeface="Tahoma"/>
              </a:defRPr>
            </a:lvl2pPr>
            <a:lvl3pPr marL="1371600" marR="0" lvl="2" indent="-330200" algn="l" rtl="0">
              <a:spcBef>
                <a:spcPts val="320"/>
              </a:spcBef>
              <a:spcAft>
                <a:spcPts val="0"/>
              </a:spcAft>
              <a:buClr>
                <a:schemeClr val="dk1"/>
              </a:buClr>
              <a:buSzPts val="1600"/>
              <a:buFont typeface="Noto Sans Symbols"/>
              <a:buChar char="▪"/>
              <a:defRPr sz="1600" b="0" i="0" u="none" strike="noStrike" cap="none">
                <a:solidFill>
                  <a:schemeClr val="dk1"/>
                </a:solidFill>
                <a:latin typeface="Tahoma"/>
                <a:ea typeface="Tahoma"/>
                <a:cs typeface="Tahoma"/>
                <a:sym typeface="Tahom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3"/>
          <p:cNvSpPr txBox="1">
            <a:spLocks noGrp="1"/>
          </p:cNvSpPr>
          <p:nvPr>
            <p:ph type="ftr" idx="11"/>
          </p:nvPr>
        </p:nvSpPr>
        <p:spPr>
          <a:xfrm>
            <a:off x="2286000" y="6477000"/>
            <a:ext cx="4572000" cy="2286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3"/>
          <p:cNvSpPr txBox="1">
            <a:spLocks noGrp="1"/>
          </p:cNvSpPr>
          <p:nvPr>
            <p:ph type="sldNum" idx="12"/>
          </p:nvPr>
        </p:nvSpPr>
        <p:spPr>
          <a:xfrm>
            <a:off x="7010400" y="6477000"/>
            <a:ext cx="1981200" cy="2286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b="0" i="0" u="none" strike="noStrike" cap="none">
                <a:solidFill>
                  <a:schemeClr val="dk1"/>
                </a:solidFill>
                <a:latin typeface="Arial"/>
                <a:ea typeface="Arial"/>
                <a:cs typeface="Arial"/>
                <a:sym typeface="Arial"/>
              </a:defRPr>
            </a:lvl1pPr>
            <a:lvl2pPr marL="0" marR="0" lvl="1" indent="0" algn="r" rtl="0">
              <a:spcBef>
                <a:spcPts val="0"/>
              </a:spcBef>
              <a:buNone/>
              <a:defRPr sz="1400" b="0" i="0" u="none" strike="noStrike" cap="none">
                <a:solidFill>
                  <a:schemeClr val="dk1"/>
                </a:solidFill>
                <a:latin typeface="Arial"/>
                <a:ea typeface="Arial"/>
                <a:cs typeface="Arial"/>
                <a:sym typeface="Arial"/>
              </a:defRPr>
            </a:lvl2pPr>
            <a:lvl3pPr marL="0" marR="0" lvl="2" indent="0" algn="r" rtl="0">
              <a:spcBef>
                <a:spcPts val="0"/>
              </a:spcBef>
              <a:buNone/>
              <a:defRPr sz="1400" b="0" i="0" u="none" strike="noStrike" cap="none">
                <a:solidFill>
                  <a:schemeClr val="dk1"/>
                </a:solidFill>
                <a:latin typeface="Arial"/>
                <a:ea typeface="Arial"/>
                <a:cs typeface="Arial"/>
                <a:sym typeface="Arial"/>
              </a:defRPr>
            </a:lvl3pPr>
            <a:lvl4pPr marL="0" marR="0" lvl="3" indent="0" algn="r" rtl="0">
              <a:spcBef>
                <a:spcPts val="0"/>
              </a:spcBef>
              <a:buNone/>
              <a:defRPr sz="1400" b="0" i="0" u="none" strike="noStrike" cap="none">
                <a:solidFill>
                  <a:schemeClr val="dk1"/>
                </a:solidFill>
                <a:latin typeface="Arial"/>
                <a:ea typeface="Arial"/>
                <a:cs typeface="Arial"/>
                <a:sym typeface="Arial"/>
              </a:defRPr>
            </a:lvl4pPr>
            <a:lvl5pPr marL="0" marR="0" lvl="4" indent="0" algn="r" rtl="0">
              <a:spcBef>
                <a:spcPts val="0"/>
              </a:spcBef>
              <a:buNone/>
              <a:defRPr sz="1400" b="0" i="0" u="none" strike="noStrike" cap="none">
                <a:solidFill>
                  <a:schemeClr val="dk1"/>
                </a:solidFill>
                <a:latin typeface="Arial"/>
                <a:ea typeface="Arial"/>
                <a:cs typeface="Arial"/>
                <a:sym typeface="Arial"/>
              </a:defRPr>
            </a:lvl5pPr>
            <a:lvl6pPr marL="0" marR="0" lvl="5" indent="0" algn="r" rtl="0">
              <a:spcBef>
                <a:spcPts val="0"/>
              </a:spcBef>
              <a:buNone/>
              <a:defRPr sz="1400" b="0" i="0" u="none" strike="noStrike" cap="none">
                <a:solidFill>
                  <a:schemeClr val="dk1"/>
                </a:solidFill>
                <a:latin typeface="Arial"/>
                <a:ea typeface="Arial"/>
                <a:cs typeface="Arial"/>
                <a:sym typeface="Arial"/>
              </a:defRPr>
            </a:lvl6pPr>
            <a:lvl7pPr marL="0" marR="0" lvl="6" indent="0" algn="r" rtl="0">
              <a:spcBef>
                <a:spcPts val="0"/>
              </a:spcBef>
              <a:buNone/>
              <a:defRPr sz="1400" b="0" i="0" u="none" strike="noStrike" cap="none">
                <a:solidFill>
                  <a:schemeClr val="dk1"/>
                </a:solidFill>
                <a:latin typeface="Arial"/>
                <a:ea typeface="Arial"/>
                <a:cs typeface="Arial"/>
                <a:sym typeface="Arial"/>
              </a:defRPr>
            </a:lvl7pPr>
            <a:lvl8pPr marL="0" marR="0" lvl="7" indent="0" algn="r" rtl="0">
              <a:spcBef>
                <a:spcPts val="0"/>
              </a:spcBef>
              <a:buNone/>
              <a:defRPr sz="1400" b="0" i="0" u="none" strike="noStrike" cap="none">
                <a:solidFill>
                  <a:schemeClr val="dk1"/>
                </a:solidFill>
                <a:latin typeface="Arial"/>
                <a:ea typeface="Arial"/>
                <a:cs typeface="Arial"/>
                <a:sym typeface="Arial"/>
              </a:defRPr>
            </a:lvl8pPr>
            <a:lvl9pPr marL="0" marR="0" lvl="8" indent="0" algn="r" rtl="0">
              <a:spcBef>
                <a:spcPts val="0"/>
              </a:spcBef>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4" name="Google Shape;14;p3"/>
          <p:cNvCxnSpPr/>
          <p:nvPr/>
        </p:nvCxnSpPr>
        <p:spPr>
          <a:xfrm>
            <a:off x="838200" y="6438900"/>
            <a:ext cx="8305800" cy="0"/>
          </a:xfrm>
          <a:prstGeom prst="straightConnector1">
            <a:avLst/>
          </a:prstGeom>
          <a:noFill/>
          <a:ln w="38100" cap="flat" cmpd="sng">
            <a:solidFill>
              <a:schemeClr val="dk1"/>
            </a:solidFill>
            <a:prstDash val="solid"/>
            <a:round/>
            <a:headEnd type="none" w="med" len="med"/>
            <a:tailEnd type="none" w="med" len="med"/>
          </a:ln>
        </p:spPr>
      </p:cxnSp>
      <p:pic>
        <p:nvPicPr>
          <p:cNvPr id="15" name="Google Shape;15;p3"/>
          <p:cNvPicPr preferRelativeResize="0"/>
          <p:nvPr/>
        </p:nvPicPr>
        <p:blipFill rotWithShape="1">
          <a:blip r:embed="rId11">
            <a:alphaModFix/>
          </a:blip>
          <a:srcRect l="25211" t="21971" r="25940" b="39451"/>
          <a:stretch/>
        </p:blipFill>
        <p:spPr>
          <a:xfrm>
            <a:off x="114299" y="6169144"/>
            <a:ext cx="561593" cy="5364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twitter.com/EricSkaar/status/1352383459080118272"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3.xml.rels><?xml version="1.0" encoding="UTF-8" standalone="yes"?>
<Relationships xmlns="http://schemas.openxmlformats.org/package/2006/relationships"><Relationship Id="rId2" Type="http://schemas.openxmlformats.org/officeDocument/2006/relationships/hyperlink" Target="https://doi.org/10.1371/journal.pcbi.1003833"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r-project.org/" TargetMode="External"/><Relationship Id="rId7" Type="http://schemas.openxmlformats.org/officeDocument/2006/relationships/hyperlink" Target="https://biorender.com/" TargetMode="External"/><Relationship Id="rId2" Type="http://schemas.openxmlformats.org/officeDocument/2006/relationships/hyperlink" Target="https://matplotlib.org/" TargetMode="External"/><Relationship Id="rId1" Type="http://schemas.openxmlformats.org/officeDocument/2006/relationships/slideLayout" Target="../slideLayouts/slideLayout2.xml"/><Relationship Id="rId6" Type="http://schemas.openxmlformats.org/officeDocument/2006/relationships/hyperlink" Target="https://inkscape.org/" TargetMode="External"/><Relationship Id="rId5" Type="http://schemas.openxmlformats.org/officeDocument/2006/relationships/hyperlink" Target="https://www.microsoft.com/en-us/microsoft-365/excel" TargetMode="External"/><Relationship Id="rId4" Type="http://schemas.openxmlformats.org/officeDocument/2006/relationships/hyperlink" Target="https://www.graphpad.com/scientific-software/prism/"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0B89-3712-D74D-AA5D-858F49EF3EBA}"/>
              </a:ext>
            </a:extLst>
          </p:cNvPr>
          <p:cNvSpPr>
            <a:spLocks noGrp="1"/>
          </p:cNvSpPr>
          <p:nvPr>
            <p:ph type="ctrTitle"/>
          </p:nvPr>
        </p:nvSpPr>
        <p:spPr>
          <a:xfrm>
            <a:off x="685800" y="1068231"/>
            <a:ext cx="7772400" cy="1376519"/>
          </a:xfrm>
        </p:spPr>
        <p:txBody>
          <a:bodyPr/>
          <a:lstStyle/>
          <a:p>
            <a:r>
              <a:rPr lang="en-US" dirty="0"/>
              <a:t>Building Blocks: </a:t>
            </a:r>
            <a:br>
              <a:rPr lang="en-US" dirty="0"/>
            </a:br>
            <a:r>
              <a:rPr lang="en-US" dirty="0"/>
              <a:t>Basics of Scientific Writing</a:t>
            </a:r>
          </a:p>
        </p:txBody>
      </p:sp>
      <p:sp>
        <p:nvSpPr>
          <p:cNvPr id="3" name="Subtitle 2">
            <a:extLst>
              <a:ext uri="{FF2B5EF4-FFF2-40B4-BE49-F238E27FC236}">
                <a16:creationId xmlns:a16="http://schemas.microsoft.com/office/drawing/2014/main" id="{05A7A54F-E17F-4A4E-98C0-C06DE49C799B}"/>
              </a:ext>
            </a:extLst>
          </p:cNvPr>
          <p:cNvSpPr>
            <a:spLocks noGrp="1"/>
          </p:cNvSpPr>
          <p:nvPr>
            <p:ph type="subTitle" idx="1"/>
          </p:nvPr>
        </p:nvSpPr>
        <p:spPr>
          <a:xfrm>
            <a:off x="1371600" y="4921250"/>
            <a:ext cx="6400800" cy="1090443"/>
          </a:xfrm>
        </p:spPr>
        <p:txBody>
          <a:bodyPr/>
          <a:lstStyle/>
          <a:p>
            <a:r>
              <a:rPr lang="en-US" dirty="0"/>
              <a:t>Shannon Smith</a:t>
            </a:r>
          </a:p>
          <a:p>
            <a:r>
              <a:rPr lang="en-US" dirty="0"/>
              <a:t>CPBP 8324</a:t>
            </a:r>
          </a:p>
          <a:p>
            <a:r>
              <a:rPr lang="en-US" dirty="0"/>
              <a:t>17 February 2021</a:t>
            </a:r>
          </a:p>
        </p:txBody>
      </p:sp>
    </p:spTree>
    <p:extLst>
      <p:ext uri="{BB962C8B-B14F-4D97-AF65-F5344CB8AC3E}">
        <p14:creationId xmlns:p14="http://schemas.microsoft.com/office/powerpoint/2010/main" val="2174896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6677-27D0-2B46-BB81-CA499D303794}"/>
              </a:ext>
            </a:extLst>
          </p:cNvPr>
          <p:cNvSpPr>
            <a:spLocks noGrp="1"/>
          </p:cNvSpPr>
          <p:nvPr>
            <p:ph type="title"/>
          </p:nvPr>
        </p:nvSpPr>
        <p:spPr>
          <a:xfrm>
            <a:off x="152400" y="28222"/>
            <a:ext cx="8839200" cy="817490"/>
          </a:xfrm>
        </p:spPr>
        <p:txBody>
          <a:bodyPr/>
          <a:lstStyle/>
          <a:p>
            <a:r>
              <a:rPr lang="en-US" dirty="0"/>
              <a:t>Make reading as easy as possible</a:t>
            </a:r>
          </a:p>
        </p:txBody>
      </p:sp>
      <p:sp>
        <p:nvSpPr>
          <p:cNvPr id="3" name="Text Placeholder 2">
            <a:extLst>
              <a:ext uri="{FF2B5EF4-FFF2-40B4-BE49-F238E27FC236}">
                <a16:creationId xmlns:a16="http://schemas.microsoft.com/office/drawing/2014/main" id="{39E15C0E-1886-2C48-9867-674B7BDD6495}"/>
              </a:ext>
            </a:extLst>
          </p:cNvPr>
          <p:cNvSpPr>
            <a:spLocks noGrp="1"/>
          </p:cNvSpPr>
          <p:nvPr>
            <p:ph type="body" idx="1"/>
          </p:nvPr>
        </p:nvSpPr>
        <p:spPr>
          <a:xfrm>
            <a:off x="152400" y="1063900"/>
            <a:ext cx="6079067" cy="4730199"/>
          </a:xfrm>
        </p:spPr>
        <p:txBody>
          <a:bodyPr/>
          <a:lstStyle/>
          <a:p>
            <a:r>
              <a:rPr lang="en-US" sz="2000" dirty="0"/>
              <a:t>Reading science takes energy</a:t>
            </a:r>
          </a:p>
          <a:p>
            <a:r>
              <a:rPr lang="en-US" sz="2000" dirty="0"/>
              <a:t>Structure versus substance</a:t>
            </a:r>
          </a:p>
          <a:p>
            <a:pPr lvl="1"/>
            <a:r>
              <a:rPr lang="en-US" sz="1800" dirty="0"/>
              <a:t>Structure: What is the author trying to say?</a:t>
            </a:r>
          </a:p>
          <a:p>
            <a:pPr lvl="1"/>
            <a:r>
              <a:rPr lang="en-US" sz="1800" dirty="0"/>
              <a:t>Substance: Does the science make sense?</a:t>
            </a:r>
          </a:p>
          <a:p>
            <a:pPr lvl="1"/>
            <a:endParaRPr lang="en-US" sz="1800" dirty="0"/>
          </a:p>
          <a:p>
            <a:r>
              <a:rPr lang="en-US" sz="2000" dirty="0"/>
              <a:t>Make sure the reader spends a little energy as possible on figuring out what you’re trying to say</a:t>
            </a:r>
          </a:p>
          <a:p>
            <a:endParaRPr lang="en-US" dirty="0"/>
          </a:p>
          <a:p>
            <a:r>
              <a:rPr lang="en-US" sz="2000" dirty="0"/>
              <a:t>How do you emphasize important points? How does the reader know which points you’re emphasizing?</a:t>
            </a:r>
          </a:p>
          <a:p>
            <a:pPr lvl="1"/>
            <a:endParaRPr lang="en-US" dirty="0"/>
          </a:p>
        </p:txBody>
      </p:sp>
      <p:sp>
        <p:nvSpPr>
          <p:cNvPr id="4" name="Slide Number Placeholder 3">
            <a:extLst>
              <a:ext uri="{FF2B5EF4-FFF2-40B4-BE49-F238E27FC236}">
                <a16:creationId xmlns:a16="http://schemas.microsoft.com/office/drawing/2014/main" id="{6F1254D9-BA32-5C49-A5E1-E9E52BDADC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14" name="Graphic 13" descr="Scales of justice outline">
            <a:extLst>
              <a:ext uri="{FF2B5EF4-FFF2-40B4-BE49-F238E27FC236}">
                <a16:creationId xmlns:a16="http://schemas.microsoft.com/office/drawing/2014/main" id="{A53E966E-CE50-8648-A454-C8FEC64B16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3952" y="2056694"/>
            <a:ext cx="2348090" cy="2348090"/>
          </a:xfrm>
          <a:prstGeom prst="rect">
            <a:avLst/>
          </a:prstGeom>
        </p:spPr>
      </p:pic>
      <p:grpSp>
        <p:nvGrpSpPr>
          <p:cNvPr id="15" name="Group 14">
            <a:extLst>
              <a:ext uri="{FF2B5EF4-FFF2-40B4-BE49-F238E27FC236}">
                <a16:creationId xmlns:a16="http://schemas.microsoft.com/office/drawing/2014/main" id="{85C14A68-D7DE-EE4A-8571-1A378C142618}"/>
              </a:ext>
            </a:extLst>
          </p:cNvPr>
          <p:cNvGrpSpPr/>
          <p:nvPr/>
        </p:nvGrpSpPr>
        <p:grpSpPr>
          <a:xfrm>
            <a:off x="6453952" y="3121223"/>
            <a:ext cx="2401712" cy="307777"/>
            <a:chOff x="6554986" y="2661201"/>
            <a:chExt cx="2401712" cy="307777"/>
          </a:xfrm>
        </p:grpSpPr>
        <p:sp>
          <p:nvSpPr>
            <p:cNvPr id="10" name="TextBox 9">
              <a:extLst>
                <a:ext uri="{FF2B5EF4-FFF2-40B4-BE49-F238E27FC236}">
                  <a16:creationId xmlns:a16="http://schemas.microsoft.com/office/drawing/2014/main" id="{AC610288-F02C-F54C-8926-81457057EA8E}"/>
                </a:ext>
              </a:extLst>
            </p:cNvPr>
            <p:cNvSpPr txBox="1"/>
            <p:nvPr/>
          </p:nvSpPr>
          <p:spPr>
            <a:xfrm>
              <a:off x="6554986" y="2661201"/>
              <a:ext cx="910827" cy="307777"/>
            </a:xfrm>
            <a:prstGeom prst="rect">
              <a:avLst/>
            </a:prstGeom>
            <a:solidFill>
              <a:schemeClr val="bg1"/>
            </a:solidFill>
            <a:ln>
              <a:solidFill>
                <a:schemeClr val="dk1">
                  <a:shade val="95000"/>
                  <a:satMod val="105000"/>
                </a:schemeClr>
              </a:solidFill>
            </a:ln>
          </p:spPr>
          <p:txBody>
            <a:bodyPr wrap="none" rtlCol="0">
              <a:spAutoFit/>
            </a:bodyPr>
            <a:lstStyle/>
            <a:p>
              <a:pPr algn="ctr"/>
              <a:r>
                <a:rPr lang="en-US" dirty="0"/>
                <a:t>Structure</a:t>
              </a:r>
            </a:p>
          </p:txBody>
        </p:sp>
        <p:sp>
          <p:nvSpPr>
            <p:cNvPr id="11" name="TextBox 10">
              <a:extLst>
                <a:ext uri="{FF2B5EF4-FFF2-40B4-BE49-F238E27FC236}">
                  <a16:creationId xmlns:a16="http://schemas.microsoft.com/office/drawing/2014/main" id="{5BD7AFC5-DC18-EF42-8C78-DC56302F4E65}"/>
                </a:ext>
              </a:extLst>
            </p:cNvPr>
            <p:cNvSpPr txBox="1"/>
            <p:nvPr/>
          </p:nvSpPr>
          <p:spPr>
            <a:xfrm>
              <a:off x="7925647" y="2661201"/>
              <a:ext cx="1031051" cy="307777"/>
            </a:xfrm>
            <a:prstGeom prst="rect">
              <a:avLst/>
            </a:prstGeom>
            <a:solidFill>
              <a:schemeClr val="bg1"/>
            </a:solidFill>
            <a:ln>
              <a:solidFill>
                <a:schemeClr val="dk1">
                  <a:shade val="95000"/>
                  <a:satMod val="105000"/>
                </a:schemeClr>
              </a:solidFill>
            </a:ln>
          </p:spPr>
          <p:txBody>
            <a:bodyPr wrap="none" rtlCol="0">
              <a:spAutoFit/>
            </a:bodyPr>
            <a:lstStyle/>
            <a:p>
              <a:pPr algn="ctr"/>
              <a:r>
                <a:rPr lang="en-US" dirty="0"/>
                <a:t>Substance</a:t>
              </a:r>
            </a:p>
          </p:txBody>
        </p:sp>
      </p:grpSp>
      <p:sp>
        <p:nvSpPr>
          <p:cNvPr id="19" name="TextBox 18">
            <a:extLst>
              <a:ext uri="{FF2B5EF4-FFF2-40B4-BE49-F238E27FC236}">
                <a16:creationId xmlns:a16="http://schemas.microsoft.com/office/drawing/2014/main" id="{A9B2E211-B246-1C47-A865-94719645EBC4}"/>
              </a:ext>
            </a:extLst>
          </p:cNvPr>
          <p:cNvSpPr txBox="1"/>
          <p:nvPr/>
        </p:nvSpPr>
        <p:spPr>
          <a:xfrm>
            <a:off x="2133601" y="5671491"/>
            <a:ext cx="1470211" cy="461665"/>
          </a:xfrm>
          <a:prstGeom prst="rect">
            <a:avLst/>
          </a:prstGeom>
          <a:noFill/>
          <a:ln w="25400">
            <a:solidFill>
              <a:schemeClr val="dk1">
                <a:shade val="95000"/>
                <a:satMod val="105000"/>
              </a:schemeClr>
            </a:solidFill>
          </a:ln>
        </p:spPr>
        <p:txBody>
          <a:bodyPr wrap="square" rtlCol="0">
            <a:spAutoFit/>
          </a:bodyPr>
          <a:lstStyle/>
          <a:p>
            <a:pPr algn="ctr"/>
            <a:r>
              <a:rPr lang="en-US" sz="2400" b="1" dirty="0">
                <a:latin typeface="Tahoma" panose="020B0604030504040204" pitchFamily="34" charset="0"/>
                <a:ea typeface="Tahoma" panose="020B0604030504040204" pitchFamily="34" charset="0"/>
                <a:cs typeface="Tahoma" panose="020B0604030504040204" pitchFamily="34" charset="0"/>
              </a:rPr>
              <a:t>Clarity</a:t>
            </a:r>
          </a:p>
        </p:txBody>
      </p:sp>
      <p:sp>
        <p:nvSpPr>
          <p:cNvPr id="20" name="TextBox 19">
            <a:extLst>
              <a:ext uri="{FF2B5EF4-FFF2-40B4-BE49-F238E27FC236}">
                <a16:creationId xmlns:a16="http://schemas.microsoft.com/office/drawing/2014/main" id="{520B81D6-B8FB-A749-A0CA-E592E1A312CE}"/>
              </a:ext>
            </a:extLst>
          </p:cNvPr>
          <p:cNvSpPr txBox="1"/>
          <p:nvPr/>
        </p:nvSpPr>
        <p:spPr>
          <a:xfrm>
            <a:off x="5145244" y="5675351"/>
            <a:ext cx="2172446" cy="461665"/>
          </a:xfrm>
          <a:prstGeom prst="rect">
            <a:avLst/>
          </a:prstGeom>
          <a:noFill/>
          <a:ln w="25400">
            <a:solidFill>
              <a:schemeClr val="dk1">
                <a:shade val="95000"/>
                <a:satMod val="105000"/>
              </a:schemeClr>
            </a:solidFill>
          </a:ln>
        </p:spPr>
        <p:txBody>
          <a:bodyPr wrap="square" rtlCol="0">
            <a:spAutoFit/>
          </a:bodyPr>
          <a:lstStyle/>
          <a:p>
            <a:pPr algn="ctr"/>
            <a:r>
              <a:rPr lang="en-US" sz="2400" b="1" dirty="0">
                <a:latin typeface="Tahoma" panose="020B0604030504040204" pitchFamily="34" charset="0"/>
                <a:ea typeface="Tahoma" panose="020B0604030504040204" pitchFamily="34" charset="0"/>
                <a:cs typeface="Tahoma" panose="020B0604030504040204" pitchFamily="34" charset="0"/>
              </a:rPr>
              <a:t>Conciseness</a:t>
            </a:r>
          </a:p>
        </p:txBody>
      </p:sp>
    </p:spTree>
    <p:extLst>
      <p:ext uri="{BB962C8B-B14F-4D97-AF65-F5344CB8AC3E}">
        <p14:creationId xmlns:p14="http://schemas.microsoft.com/office/powerpoint/2010/main" val="3758462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0C3AD-0E18-4C40-840D-FB4433A2052C}"/>
              </a:ext>
            </a:extLst>
          </p:cNvPr>
          <p:cNvSpPr>
            <a:spLocks noGrp="1"/>
          </p:cNvSpPr>
          <p:nvPr>
            <p:ph type="title"/>
          </p:nvPr>
        </p:nvSpPr>
        <p:spPr>
          <a:xfrm>
            <a:off x="152400" y="152400"/>
            <a:ext cx="8839200" cy="1014166"/>
          </a:xfrm>
        </p:spPr>
        <p:txBody>
          <a:bodyPr/>
          <a:lstStyle/>
          <a:p>
            <a:r>
              <a:rPr lang="en-US" dirty="0"/>
              <a:t>Universal rule of scientific writing: be clear and concise. </a:t>
            </a:r>
          </a:p>
        </p:txBody>
      </p:sp>
      <p:sp>
        <p:nvSpPr>
          <p:cNvPr id="8" name="Text Placeholder 2">
            <a:extLst>
              <a:ext uri="{FF2B5EF4-FFF2-40B4-BE49-F238E27FC236}">
                <a16:creationId xmlns:a16="http://schemas.microsoft.com/office/drawing/2014/main" id="{288F5CBA-6FA6-FB48-B67D-AACDE10F04FD}"/>
              </a:ext>
            </a:extLst>
          </p:cNvPr>
          <p:cNvSpPr>
            <a:spLocks noGrp="1"/>
          </p:cNvSpPr>
          <p:nvPr>
            <p:ph type="body" idx="1"/>
          </p:nvPr>
        </p:nvSpPr>
        <p:spPr/>
        <p:txBody>
          <a:bodyPr/>
          <a:lstStyle/>
          <a:p>
            <a:pPr marL="76200" indent="0">
              <a:buNone/>
            </a:pPr>
            <a:endParaRPr lang="en-US" sz="1800" dirty="0"/>
          </a:p>
          <a:p>
            <a:endParaRPr lang="en-US" sz="1400" dirty="0"/>
          </a:p>
          <a:p>
            <a:pPr lvl="1"/>
            <a:endParaRPr lang="en-US" sz="1400" dirty="0"/>
          </a:p>
          <a:p>
            <a:endParaRPr lang="en-US" sz="1800" dirty="0"/>
          </a:p>
        </p:txBody>
      </p:sp>
      <p:sp>
        <p:nvSpPr>
          <p:cNvPr id="4" name="Slide Number Placeholder 3">
            <a:extLst>
              <a:ext uri="{FF2B5EF4-FFF2-40B4-BE49-F238E27FC236}">
                <a16:creationId xmlns:a16="http://schemas.microsoft.com/office/drawing/2014/main" id="{C36B9A6B-F4E3-0E4B-A877-D5F775920E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12" name="Picture 11" descr="A picture containing text&#10;&#10;Description automatically generated">
            <a:extLst>
              <a:ext uri="{FF2B5EF4-FFF2-40B4-BE49-F238E27FC236}">
                <a16:creationId xmlns:a16="http://schemas.microsoft.com/office/drawing/2014/main" id="{63492924-6F4F-6E4D-B3FA-61AB876F02D0}"/>
              </a:ext>
            </a:extLst>
          </p:cNvPr>
          <p:cNvPicPr>
            <a:picLocks noChangeAspect="1"/>
          </p:cNvPicPr>
          <p:nvPr/>
        </p:nvPicPr>
        <p:blipFill>
          <a:blip r:embed="rId2"/>
          <a:stretch>
            <a:fillRect/>
          </a:stretch>
        </p:blipFill>
        <p:spPr>
          <a:xfrm>
            <a:off x="617713" y="1357066"/>
            <a:ext cx="8186418" cy="3990364"/>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5D9600E5-D258-3042-AA33-C863B26F3E22}"/>
              </a:ext>
            </a:extLst>
          </p:cNvPr>
          <p:cNvPicPr>
            <a:picLocks noChangeAspect="1"/>
          </p:cNvPicPr>
          <p:nvPr/>
        </p:nvPicPr>
        <p:blipFill>
          <a:blip r:embed="rId3"/>
          <a:stretch>
            <a:fillRect/>
          </a:stretch>
        </p:blipFill>
        <p:spPr>
          <a:xfrm>
            <a:off x="882757" y="3720548"/>
            <a:ext cx="4815678" cy="2441240"/>
          </a:xfrm>
          <a:prstGeom prst="rect">
            <a:avLst/>
          </a:prstGeom>
        </p:spPr>
      </p:pic>
    </p:spTree>
    <p:extLst>
      <p:ext uri="{BB962C8B-B14F-4D97-AF65-F5344CB8AC3E}">
        <p14:creationId xmlns:p14="http://schemas.microsoft.com/office/powerpoint/2010/main" val="151022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6D0D-677C-7048-90A5-8B3C036A780E}"/>
              </a:ext>
            </a:extLst>
          </p:cNvPr>
          <p:cNvSpPr>
            <a:spLocks noGrp="1"/>
          </p:cNvSpPr>
          <p:nvPr>
            <p:ph type="title"/>
          </p:nvPr>
        </p:nvSpPr>
        <p:spPr/>
        <p:txBody>
          <a:bodyPr/>
          <a:lstStyle/>
          <a:p>
            <a:r>
              <a:rPr lang="en-US" dirty="0"/>
              <a:t>Concise words and sentences</a:t>
            </a:r>
          </a:p>
        </p:txBody>
      </p:sp>
      <p:sp>
        <p:nvSpPr>
          <p:cNvPr id="8" name="Text Placeholder 2">
            <a:extLst>
              <a:ext uri="{FF2B5EF4-FFF2-40B4-BE49-F238E27FC236}">
                <a16:creationId xmlns:a16="http://schemas.microsoft.com/office/drawing/2014/main" id="{288F5CBA-6FA6-FB48-B67D-AACDE10F04FD}"/>
              </a:ext>
            </a:extLst>
          </p:cNvPr>
          <p:cNvSpPr>
            <a:spLocks noGrp="1"/>
          </p:cNvSpPr>
          <p:nvPr>
            <p:ph type="body" idx="1"/>
          </p:nvPr>
        </p:nvSpPr>
        <p:spPr/>
        <p:txBody>
          <a:bodyPr/>
          <a:lstStyle/>
          <a:p>
            <a:r>
              <a:rPr lang="en-US" sz="1800" dirty="0"/>
              <a:t>Avoid unnecessary “lead-ins”.</a:t>
            </a:r>
          </a:p>
          <a:p>
            <a:pPr lvl="1"/>
            <a:r>
              <a:rPr lang="en-US" sz="1600" dirty="0"/>
              <a:t>“If you find yourself swimming in the ocean, be wary of sharks.”</a:t>
            </a:r>
          </a:p>
          <a:p>
            <a:pPr lvl="2"/>
            <a:r>
              <a:rPr lang="en-US" sz="1200" dirty="0"/>
              <a:t>“Be wary of sharks when swimming in the ocean.” [3 words saved]</a:t>
            </a:r>
          </a:p>
          <a:p>
            <a:pPr lvl="1"/>
            <a:r>
              <a:rPr lang="en-US" sz="1400" dirty="0"/>
              <a:t>“In a recent study, Smith </a:t>
            </a:r>
            <a:r>
              <a:rPr lang="en-US" sz="1400" i="1" dirty="0"/>
              <a:t>et al. </a:t>
            </a:r>
            <a:r>
              <a:rPr lang="en-US" sz="1400" dirty="0"/>
              <a:t>(2015) showed that giraffes are larger than squirrels.”</a:t>
            </a:r>
          </a:p>
          <a:p>
            <a:pPr lvl="2"/>
            <a:r>
              <a:rPr lang="en-US" sz="1200" dirty="0"/>
              <a:t>“Giraffes are larger than squirrels (Smith </a:t>
            </a:r>
            <a:r>
              <a:rPr lang="en-US" sz="1200" i="1" dirty="0"/>
              <a:t>et al., </a:t>
            </a:r>
            <a:r>
              <a:rPr lang="en-US" sz="1200" dirty="0"/>
              <a:t>2015).“ [6 words saved]</a:t>
            </a:r>
          </a:p>
          <a:p>
            <a:pPr lvl="1"/>
            <a:r>
              <a:rPr lang="en-US" sz="1400" dirty="0"/>
              <a:t>“In Figure 1, we show that testosterone levels were higher in birds than fish.”</a:t>
            </a:r>
          </a:p>
          <a:p>
            <a:pPr lvl="2"/>
            <a:r>
              <a:rPr lang="en-US" sz="1200" dirty="0"/>
              <a:t>“Testosterone levels were higher in birds than fish (Figure 1).” [4 words saved]</a:t>
            </a:r>
          </a:p>
          <a:p>
            <a:pPr lvl="2"/>
            <a:endParaRPr lang="en-US" sz="1800" dirty="0"/>
          </a:p>
          <a:p>
            <a:r>
              <a:rPr lang="en-US" sz="1800" dirty="0"/>
              <a:t>Remove unnecessary words.</a:t>
            </a:r>
          </a:p>
          <a:p>
            <a:pPr lvl="1"/>
            <a:r>
              <a:rPr lang="en-US" sz="1400" dirty="0"/>
              <a:t>Almost all “–</a:t>
            </a:r>
            <a:r>
              <a:rPr lang="en-US" sz="1400" dirty="0" err="1"/>
              <a:t>ly</a:t>
            </a:r>
            <a:r>
              <a:rPr lang="en-US" sz="1400" dirty="0"/>
              <a:t>” words can be deleted.</a:t>
            </a:r>
          </a:p>
          <a:p>
            <a:pPr lvl="1"/>
            <a:r>
              <a:rPr lang="en-US" sz="1400" dirty="0"/>
              <a:t>Condense multi-word phrases. </a:t>
            </a:r>
          </a:p>
          <a:p>
            <a:pPr lvl="2"/>
            <a:r>
              <a:rPr lang="en-US" sz="1400" dirty="0"/>
              <a:t>“In order to” </a:t>
            </a:r>
            <a:r>
              <a:rPr lang="en-US" sz="1400" dirty="0">
                <a:sym typeface="Wingdings" pitchFamily="2" charset="2"/>
              </a:rPr>
              <a:t></a:t>
            </a:r>
            <a:r>
              <a:rPr lang="en-US" sz="1400" dirty="0"/>
              <a:t> “To”, “As well as” </a:t>
            </a:r>
            <a:r>
              <a:rPr lang="en-US" sz="1400" dirty="0">
                <a:sym typeface="Wingdings" pitchFamily="2" charset="2"/>
              </a:rPr>
              <a:t> “and”, ”was found to be”  “was”, etc. </a:t>
            </a:r>
            <a:endParaRPr lang="en-US" sz="1400" dirty="0"/>
          </a:p>
          <a:p>
            <a:pPr lvl="1"/>
            <a:r>
              <a:rPr lang="en-US" sz="1400" dirty="0"/>
              <a:t>Transition words and combine sentences where possible</a:t>
            </a:r>
          </a:p>
          <a:p>
            <a:pPr lvl="2"/>
            <a:r>
              <a:rPr lang="en-US" sz="1000" dirty="0"/>
              <a:t>“Moreover, we show that sharks are larger than otters, Thus, sharks should be considered in global management plans. Finally, sharks are also faster swimmers than otters.”</a:t>
            </a:r>
          </a:p>
          <a:p>
            <a:pPr lvl="2"/>
            <a:r>
              <a:rPr lang="en-US" sz="1000" dirty="0"/>
              <a:t>“We show that sharks are larger than otters and should be considered in global management plans. Sharks also swim faster than otters. </a:t>
            </a:r>
          </a:p>
        </p:txBody>
      </p:sp>
      <p:sp>
        <p:nvSpPr>
          <p:cNvPr id="4" name="Slide Number Placeholder 3">
            <a:extLst>
              <a:ext uri="{FF2B5EF4-FFF2-40B4-BE49-F238E27FC236}">
                <a16:creationId xmlns:a16="http://schemas.microsoft.com/office/drawing/2014/main" id="{C36B9A6B-F4E3-0E4B-A877-D5F775920E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7" name="Picture 6" descr="Text, letter&#10;&#10;Description automatically generated">
            <a:extLst>
              <a:ext uri="{FF2B5EF4-FFF2-40B4-BE49-F238E27FC236}">
                <a16:creationId xmlns:a16="http://schemas.microsoft.com/office/drawing/2014/main" id="{B2F6D544-F620-8941-90FD-EE6F8317059D}"/>
              </a:ext>
            </a:extLst>
          </p:cNvPr>
          <p:cNvPicPr>
            <a:picLocks noChangeAspect="1"/>
          </p:cNvPicPr>
          <p:nvPr/>
        </p:nvPicPr>
        <p:blipFill rotWithShape="1">
          <a:blip r:embed="rId2"/>
          <a:srcRect l="5137" r="28300"/>
          <a:stretch/>
        </p:blipFill>
        <p:spPr>
          <a:xfrm>
            <a:off x="4572000" y="3049929"/>
            <a:ext cx="4077275" cy="758142"/>
          </a:xfrm>
          <a:prstGeom prst="rect">
            <a:avLst/>
          </a:prstGeom>
        </p:spPr>
      </p:pic>
    </p:spTree>
    <p:extLst>
      <p:ext uri="{BB962C8B-B14F-4D97-AF65-F5344CB8AC3E}">
        <p14:creationId xmlns:p14="http://schemas.microsoft.com/office/powerpoint/2010/main" val="348389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6FE1C-2193-C14B-83DE-CEF453A1CB37}"/>
              </a:ext>
            </a:extLst>
          </p:cNvPr>
          <p:cNvSpPr>
            <a:spLocks noGrp="1"/>
          </p:cNvSpPr>
          <p:nvPr>
            <p:ph type="title"/>
          </p:nvPr>
        </p:nvSpPr>
        <p:spPr/>
        <p:txBody>
          <a:bodyPr/>
          <a:lstStyle/>
          <a:p>
            <a:r>
              <a:rPr lang="en-US" dirty="0"/>
              <a:t>Concise words and sentences</a:t>
            </a:r>
          </a:p>
        </p:txBody>
      </p:sp>
      <p:sp>
        <p:nvSpPr>
          <p:cNvPr id="8" name="Text Placeholder 2">
            <a:extLst>
              <a:ext uri="{FF2B5EF4-FFF2-40B4-BE49-F238E27FC236}">
                <a16:creationId xmlns:a16="http://schemas.microsoft.com/office/drawing/2014/main" id="{288F5CBA-6FA6-FB48-B67D-AACDE10F04FD}"/>
              </a:ext>
            </a:extLst>
          </p:cNvPr>
          <p:cNvSpPr>
            <a:spLocks noGrp="1"/>
          </p:cNvSpPr>
          <p:nvPr>
            <p:ph type="body" idx="1"/>
          </p:nvPr>
        </p:nvSpPr>
        <p:spPr/>
        <p:txBody>
          <a:bodyPr/>
          <a:lstStyle/>
          <a:p>
            <a:r>
              <a:rPr lang="en-US" sz="1800" dirty="0"/>
              <a:t>Simplify language</a:t>
            </a:r>
          </a:p>
          <a:p>
            <a:pPr lvl="1"/>
            <a:r>
              <a:rPr lang="en-US" sz="1400" dirty="0"/>
              <a:t>E.g. “utilize” or “leverage” </a:t>
            </a:r>
            <a:r>
              <a:rPr lang="en-US" sz="1400" dirty="0">
                <a:sym typeface="Wingdings" pitchFamily="2" charset="2"/>
              </a:rPr>
              <a:t> “use”, ”frequently” or “typically”  “often”</a:t>
            </a:r>
          </a:p>
          <a:p>
            <a:pPr lvl="1"/>
            <a:endParaRPr lang="en-US" sz="1400" dirty="0">
              <a:sym typeface="Wingdings" pitchFamily="2" charset="2"/>
            </a:endParaRPr>
          </a:p>
          <a:p>
            <a:r>
              <a:rPr lang="en-US" sz="1800" dirty="0">
                <a:sym typeface="Wingdings" pitchFamily="2" charset="2"/>
              </a:rPr>
              <a:t>You can usually use personal pronouns (check with journal)</a:t>
            </a:r>
          </a:p>
          <a:p>
            <a:pPr lvl="1"/>
            <a:r>
              <a:rPr lang="en-US" sz="1400" dirty="0">
                <a:sym typeface="Wingdings" pitchFamily="2" charset="2"/>
              </a:rPr>
              <a:t>Using these can shorten sentences and make reading more straight-forward</a:t>
            </a:r>
          </a:p>
          <a:p>
            <a:pPr lvl="1"/>
            <a:r>
              <a:rPr lang="en-US" sz="1400" dirty="0">
                <a:sym typeface="Wingdings" pitchFamily="2" charset="2"/>
              </a:rPr>
              <a:t>“XYZ was performed.”  “We did XYZ.”</a:t>
            </a:r>
          </a:p>
          <a:p>
            <a:pPr lvl="1"/>
            <a:endParaRPr lang="en-US" sz="1400" dirty="0">
              <a:sym typeface="Wingdings" pitchFamily="2" charset="2"/>
            </a:endParaRPr>
          </a:p>
          <a:p>
            <a:r>
              <a:rPr lang="en-US" sz="1800" dirty="0">
                <a:sym typeface="Wingdings" pitchFamily="2" charset="2"/>
              </a:rPr>
              <a:t>Avoid jargon and acronyms as much as possible</a:t>
            </a:r>
          </a:p>
          <a:p>
            <a:pPr lvl="1"/>
            <a:r>
              <a:rPr lang="en-US" sz="1400" dirty="0">
                <a:sym typeface="Wingdings" pitchFamily="2" charset="2"/>
              </a:rPr>
              <a:t>Remember who is reading this—is this a common word they would know?</a:t>
            </a:r>
          </a:p>
          <a:p>
            <a:pPr lvl="1"/>
            <a:r>
              <a:rPr lang="en-US" sz="1400" dirty="0">
                <a:sym typeface="Wingdings" pitchFamily="2" charset="2"/>
              </a:rPr>
              <a:t>Unless it’s a highly-used acronym (gene/protein name you’re studying), DNA</a:t>
            </a:r>
          </a:p>
          <a:p>
            <a:pPr lvl="1"/>
            <a:r>
              <a:rPr lang="en-US" sz="1400" dirty="0">
                <a:sym typeface="Wingdings" pitchFamily="2" charset="2"/>
              </a:rPr>
              <a:t>If using an acronym, write the full name only once </a:t>
            </a:r>
            <a:endParaRPr lang="en-US" sz="1000" dirty="0">
              <a:sym typeface="Wingdings" pitchFamily="2" charset="2"/>
            </a:endParaRPr>
          </a:p>
          <a:p>
            <a:pPr lvl="1"/>
            <a:endParaRPr lang="en-US" sz="1400" dirty="0"/>
          </a:p>
          <a:p>
            <a:pPr marL="76200" indent="0">
              <a:buNone/>
            </a:pPr>
            <a:endParaRPr lang="en-US" sz="1800" dirty="0"/>
          </a:p>
        </p:txBody>
      </p:sp>
      <p:sp>
        <p:nvSpPr>
          <p:cNvPr id="4" name="Slide Number Placeholder 3">
            <a:extLst>
              <a:ext uri="{FF2B5EF4-FFF2-40B4-BE49-F238E27FC236}">
                <a16:creationId xmlns:a16="http://schemas.microsoft.com/office/drawing/2014/main" id="{C36B9A6B-F4E3-0E4B-A877-D5F775920E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3568785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49B7F-5352-AA47-8FB2-DB0F1877928F}"/>
              </a:ext>
            </a:extLst>
          </p:cNvPr>
          <p:cNvSpPr>
            <a:spLocks noGrp="1"/>
          </p:cNvSpPr>
          <p:nvPr>
            <p:ph type="title"/>
          </p:nvPr>
        </p:nvSpPr>
        <p:spPr/>
        <p:txBody>
          <a:bodyPr/>
          <a:lstStyle/>
          <a:p>
            <a:r>
              <a:rPr lang="en-US" dirty="0"/>
              <a:t>Review your assignment</a:t>
            </a:r>
          </a:p>
        </p:txBody>
      </p:sp>
      <p:sp>
        <p:nvSpPr>
          <p:cNvPr id="3" name="Text Placeholder 2">
            <a:extLst>
              <a:ext uri="{FF2B5EF4-FFF2-40B4-BE49-F238E27FC236}">
                <a16:creationId xmlns:a16="http://schemas.microsoft.com/office/drawing/2014/main" id="{9AE27D82-72D1-2F4F-9FFD-58EEC75C881B}"/>
              </a:ext>
            </a:extLst>
          </p:cNvPr>
          <p:cNvSpPr>
            <a:spLocks noGrp="1"/>
          </p:cNvSpPr>
          <p:nvPr>
            <p:ph type="body" idx="1"/>
          </p:nvPr>
        </p:nvSpPr>
        <p:spPr>
          <a:xfrm>
            <a:off x="152400" y="1488140"/>
            <a:ext cx="8839200" cy="4798359"/>
          </a:xfrm>
        </p:spPr>
        <p:txBody>
          <a:bodyPr/>
          <a:lstStyle/>
          <a:p>
            <a:r>
              <a:rPr lang="en-US" dirty="0"/>
              <a:t>Review the sentence you wrote before class</a:t>
            </a:r>
          </a:p>
          <a:p>
            <a:r>
              <a:rPr lang="en-US" dirty="0"/>
              <a:t>Prompt: Write a single sentence that describes the overall objective of your proposed thesis.</a:t>
            </a:r>
          </a:p>
          <a:p>
            <a:endParaRPr lang="en-US" dirty="0"/>
          </a:p>
          <a:p>
            <a:r>
              <a:rPr lang="en-US" dirty="0"/>
              <a:t>Is the purpose stated clearly and directly?</a:t>
            </a:r>
          </a:p>
          <a:p>
            <a:r>
              <a:rPr lang="en-US" dirty="0"/>
              <a:t>Do you include filler words anywhere?</a:t>
            </a:r>
          </a:p>
          <a:p>
            <a:endParaRPr lang="en-US" dirty="0"/>
          </a:p>
          <a:p>
            <a:endParaRPr lang="en-US" dirty="0"/>
          </a:p>
        </p:txBody>
      </p:sp>
      <p:sp>
        <p:nvSpPr>
          <p:cNvPr id="4" name="Slide Number Placeholder 3">
            <a:extLst>
              <a:ext uri="{FF2B5EF4-FFF2-40B4-BE49-F238E27FC236}">
                <a16:creationId xmlns:a16="http://schemas.microsoft.com/office/drawing/2014/main" id="{15147C82-370B-D048-A812-8344569920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2142349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6FE1C-2193-C14B-83DE-CEF453A1CB37}"/>
              </a:ext>
            </a:extLst>
          </p:cNvPr>
          <p:cNvSpPr>
            <a:spLocks noGrp="1"/>
          </p:cNvSpPr>
          <p:nvPr>
            <p:ph type="title"/>
          </p:nvPr>
        </p:nvSpPr>
        <p:spPr>
          <a:xfrm>
            <a:off x="152400" y="311856"/>
            <a:ext cx="8839200" cy="942622"/>
          </a:xfrm>
        </p:spPr>
        <p:txBody>
          <a:bodyPr/>
          <a:lstStyle/>
          <a:p>
            <a:r>
              <a:rPr lang="en-US" dirty="0"/>
              <a:t>Paragraphs should clearly define a single point</a:t>
            </a:r>
          </a:p>
        </p:txBody>
      </p:sp>
      <p:sp>
        <p:nvSpPr>
          <p:cNvPr id="8" name="Text Placeholder 2">
            <a:extLst>
              <a:ext uri="{FF2B5EF4-FFF2-40B4-BE49-F238E27FC236}">
                <a16:creationId xmlns:a16="http://schemas.microsoft.com/office/drawing/2014/main" id="{288F5CBA-6FA6-FB48-B67D-AACDE10F04FD}"/>
              </a:ext>
            </a:extLst>
          </p:cNvPr>
          <p:cNvSpPr>
            <a:spLocks noGrp="1"/>
          </p:cNvSpPr>
          <p:nvPr>
            <p:ph type="body" idx="1"/>
          </p:nvPr>
        </p:nvSpPr>
        <p:spPr>
          <a:xfrm>
            <a:off x="304800" y="1906411"/>
            <a:ext cx="8839200" cy="3741353"/>
          </a:xfrm>
        </p:spPr>
        <p:txBody>
          <a:bodyPr/>
          <a:lstStyle/>
          <a:p>
            <a:r>
              <a:rPr lang="en-US" sz="2200" dirty="0"/>
              <a:t>What is the major point of this paragraph?</a:t>
            </a:r>
          </a:p>
          <a:p>
            <a:endParaRPr lang="en-US" sz="2200" dirty="0"/>
          </a:p>
          <a:p>
            <a:r>
              <a:rPr lang="en-US" sz="2200" dirty="0"/>
              <a:t>Your first sentence is your topic sentence and needs to state this</a:t>
            </a:r>
          </a:p>
          <a:p>
            <a:endParaRPr lang="en-US" sz="2200" dirty="0"/>
          </a:p>
          <a:p>
            <a:r>
              <a:rPr lang="en-US" sz="2200" dirty="0"/>
              <a:t>A common strategy: for each paragraph, make the first sentence a subtitle</a:t>
            </a:r>
          </a:p>
          <a:p>
            <a:endParaRPr lang="en-US" sz="2200" dirty="0"/>
          </a:p>
          <a:p>
            <a:r>
              <a:rPr lang="en-US" sz="2200" dirty="0"/>
              <a:t>The rest of the paragraph provides the necessary information to support the </a:t>
            </a:r>
            <a:r>
              <a:rPr lang="en-US" sz="2200"/>
              <a:t>first sentence</a:t>
            </a:r>
            <a:endParaRPr lang="en-US" sz="2200" dirty="0"/>
          </a:p>
          <a:p>
            <a:endParaRPr lang="en-US" sz="2200" dirty="0"/>
          </a:p>
          <a:p>
            <a:endParaRPr lang="en-US" sz="2200" dirty="0"/>
          </a:p>
          <a:p>
            <a:pPr marL="558800" lvl="1" indent="0">
              <a:buNone/>
            </a:pPr>
            <a:endParaRPr lang="en-US" sz="1400" dirty="0"/>
          </a:p>
          <a:p>
            <a:pPr marL="76200" indent="0">
              <a:buNone/>
            </a:pPr>
            <a:endParaRPr lang="en-US" sz="1800" dirty="0"/>
          </a:p>
        </p:txBody>
      </p:sp>
      <p:sp>
        <p:nvSpPr>
          <p:cNvPr id="4" name="Slide Number Placeholder 3">
            <a:extLst>
              <a:ext uri="{FF2B5EF4-FFF2-40B4-BE49-F238E27FC236}">
                <a16:creationId xmlns:a16="http://schemas.microsoft.com/office/drawing/2014/main" id="{C36B9A6B-F4E3-0E4B-A877-D5F775920E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3887374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E1C7-B66A-6644-ADB4-D09BC79BB6A4}"/>
              </a:ext>
            </a:extLst>
          </p:cNvPr>
          <p:cNvSpPr>
            <a:spLocks noGrp="1"/>
          </p:cNvSpPr>
          <p:nvPr>
            <p:ph type="title"/>
          </p:nvPr>
        </p:nvSpPr>
        <p:spPr/>
        <p:txBody>
          <a:bodyPr/>
          <a:lstStyle/>
          <a:p>
            <a:r>
              <a:rPr lang="en-US" dirty="0"/>
              <a:t>Paragraphs</a:t>
            </a:r>
          </a:p>
        </p:txBody>
      </p:sp>
      <p:sp>
        <p:nvSpPr>
          <p:cNvPr id="8" name="Text Placeholder 2">
            <a:extLst>
              <a:ext uri="{FF2B5EF4-FFF2-40B4-BE49-F238E27FC236}">
                <a16:creationId xmlns:a16="http://schemas.microsoft.com/office/drawing/2014/main" id="{288F5CBA-6FA6-FB48-B67D-AACDE10F04FD}"/>
              </a:ext>
            </a:extLst>
          </p:cNvPr>
          <p:cNvSpPr>
            <a:spLocks noGrp="1"/>
          </p:cNvSpPr>
          <p:nvPr>
            <p:ph type="body" idx="1"/>
          </p:nvPr>
        </p:nvSpPr>
        <p:spPr/>
        <p:txBody>
          <a:bodyPr/>
          <a:lstStyle/>
          <a:p>
            <a:pPr marL="76200" indent="0">
              <a:buNone/>
            </a:pPr>
            <a:endParaRPr lang="en-US" sz="1800" dirty="0"/>
          </a:p>
          <a:p>
            <a:endParaRPr lang="en-US" sz="1400" dirty="0"/>
          </a:p>
          <a:p>
            <a:pPr lvl="1"/>
            <a:endParaRPr lang="en-US" sz="1400" dirty="0"/>
          </a:p>
          <a:p>
            <a:endParaRPr lang="en-US" sz="1800" dirty="0"/>
          </a:p>
        </p:txBody>
      </p:sp>
      <p:sp>
        <p:nvSpPr>
          <p:cNvPr id="4" name="Slide Number Placeholder 3">
            <a:extLst>
              <a:ext uri="{FF2B5EF4-FFF2-40B4-BE49-F238E27FC236}">
                <a16:creationId xmlns:a16="http://schemas.microsoft.com/office/drawing/2014/main" id="{C36B9A6B-F4E3-0E4B-A877-D5F775920E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10" name="Rectangle 9">
            <a:extLst>
              <a:ext uri="{FF2B5EF4-FFF2-40B4-BE49-F238E27FC236}">
                <a16:creationId xmlns:a16="http://schemas.microsoft.com/office/drawing/2014/main" id="{73DDAEBE-D5D0-8C49-AFC1-03DE3724813E}"/>
              </a:ext>
            </a:extLst>
          </p:cNvPr>
          <p:cNvSpPr/>
          <p:nvPr/>
        </p:nvSpPr>
        <p:spPr>
          <a:xfrm>
            <a:off x="439326" y="1443841"/>
            <a:ext cx="7561674" cy="3970318"/>
          </a:xfrm>
          <a:prstGeom prst="rect">
            <a:avLst/>
          </a:prstGeom>
          <a:ln>
            <a:solidFill>
              <a:schemeClr val="dk1">
                <a:shade val="95000"/>
                <a:satMod val="105000"/>
              </a:schemeClr>
            </a:solidFill>
          </a:ln>
        </p:spPr>
        <p:txBody>
          <a:bodyPr wrap="square">
            <a:spAutoFit/>
          </a:bodyPr>
          <a:lstStyle/>
          <a:p>
            <a:pPr algn="just"/>
            <a:r>
              <a:rPr lang="en-US" sz="1800" dirty="0">
                <a:latin typeface="Tahoma" panose="020B0604030504040204" pitchFamily="34" charset="0"/>
                <a:ea typeface="Tahoma" panose="020B0604030504040204" pitchFamily="34" charset="0"/>
                <a:cs typeface="Tahoma" panose="020B0604030504040204" pitchFamily="34" charset="0"/>
              </a:rPr>
              <a:t>The smallest of the URF's (URFA6L), a 207-nucleotide (</a:t>
            </a:r>
            <a:r>
              <a:rPr lang="en-US" sz="1800" dirty="0" err="1">
                <a:latin typeface="Tahoma" panose="020B0604030504040204" pitchFamily="34" charset="0"/>
                <a:ea typeface="Tahoma" panose="020B0604030504040204" pitchFamily="34" charset="0"/>
                <a:cs typeface="Tahoma" panose="020B0604030504040204" pitchFamily="34" charset="0"/>
              </a:rPr>
              <a:t>nt</a:t>
            </a:r>
            <a:r>
              <a:rPr lang="en-US" sz="1800" dirty="0">
                <a:latin typeface="Tahoma" panose="020B0604030504040204" pitchFamily="34" charset="0"/>
                <a:ea typeface="Tahoma" panose="020B0604030504040204" pitchFamily="34" charset="0"/>
                <a:cs typeface="Tahoma" panose="020B0604030504040204" pitchFamily="34" charset="0"/>
              </a:rPr>
              <a:t>) reading frame overlapping out of phase the NH</a:t>
            </a:r>
            <a:r>
              <a:rPr lang="en-US" sz="1800" baseline="-25000" dirty="0">
                <a:latin typeface="Tahoma" panose="020B0604030504040204" pitchFamily="34" charset="0"/>
                <a:ea typeface="Tahoma" panose="020B0604030504040204" pitchFamily="34" charset="0"/>
                <a:cs typeface="Tahoma" panose="020B0604030504040204" pitchFamily="34" charset="0"/>
              </a:rPr>
              <a:t>2</a:t>
            </a:r>
            <a:r>
              <a:rPr lang="en-US" sz="1800" dirty="0">
                <a:latin typeface="Tahoma" panose="020B0604030504040204" pitchFamily="34" charset="0"/>
                <a:ea typeface="Tahoma" panose="020B0604030504040204" pitchFamily="34" charset="0"/>
                <a:cs typeface="Tahoma" panose="020B0604030504040204" pitchFamily="34" charset="0"/>
              </a:rPr>
              <a:t>-terminal portion of the </a:t>
            </a:r>
            <a:r>
              <a:rPr lang="en-US" sz="1800" dirty="0" err="1">
                <a:latin typeface="Tahoma" panose="020B0604030504040204" pitchFamily="34" charset="0"/>
                <a:ea typeface="Tahoma" panose="020B0604030504040204" pitchFamily="34" charset="0"/>
                <a:cs typeface="Tahoma" panose="020B0604030504040204" pitchFamily="34" charset="0"/>
              </a:rPr>
              <a:t>adenosinetriphosphatase</a:t>
            </a:r>
            <a:r>
              <a:rPr lang="en-US" sz="1800" dirty="0">
                <a:latin typeface="Tahoma" panose="020B0604030504040204" pitchFamily="34" charset="0"/>
                <a:ea typeface="Tahoma" panose="020B0604030504040204" pitchFamily="34" charset="0"/>
                <a:cs typeface="Tahoma" panose="020B0604030504040204" pitchFamily="34" charset="0"/>
              </a:rPr>
              <a:t> (ATPase) subunit 6 gene has been identified as the animal equivalent of the recently discovered yeast H</a:t>
            </a:r>
            <a:r>
              <a:rPr lang="en-US" sz="1800" baseline="30000" dirty="0">
                <a:latin typeface="Tahoma" panose="020B0604030504040204" pitchFamily="34" charset="0"/>
                <a:ea typeface="Tahoma" panose="020B0604030504040204" pitchFamily="34" charset="0"/>
                <a:cs typeface="Tahoma" panose="020B0604030504040204" pitchFamily="34" charset="0"/>
              </a:rPr>
              <a:t>+</a:t>
            </a:r>
            <a:r>
              <a:rPr lang="en-US" sz="1800" dirty="0">
                <a:latin typeface="Tahoma" panose="020B0604030504040204" pitchFamily="34" charset="0"/>
                <a:ea typeface="Tahoma" panose="020B0604030504040204" pitchFamily="34" charset="0"/>
                <a:cs typeface="Tahoma" panose="020B0604030504040204" pitchFamily="34" charset="0"/>
              </a:rPr>
              <a:t>-ATPase subunit 8 gene. The functional significance of the other URF's has been, on the contrary, elusive. Recently, however, immunoprecipitation experiments with antibodies to purified, rotenone-sensitive NADH-ubiquinone </a:t>
            </a:r>
            <a:r>
              <a:rPr lang="en-US" sz="1800" dirty="0" err="1">
                <a:latin typeface="Tahoma" panose="020B0604030504040204" pitchFamily="34" charset="0"/>
                <a:ea typeface="Tahoma" panose="020B0604030504040204" pitchFamily="34" charset="0"/>
                <a:cs typeface="Tahoma" panose="020B0604030504040204" pitchFamily="34" charset="0"/>
              </a:rPr>
              <a:t>oxido</a:t>
            </a:r>
            <a:r>
              <a:rPr lang="en-US" sz="1800" dirty="0">
                <a:latin typeface="Tahoma" panose="020B0604030504040204" pitchFamily="34" charset="0"/>
                <a:ea typeface="Tahoma" panose="020B0604030504040204" pitchFamily="34" charset="0"/>
                <a:cs typeface="Tahoma" panose="020B0604030504040204" pitchFamily="34" charset="0"/>
              </a:rPr>
              <a:t>-reductase [hereafter referred to as respiratory chain NADH dehydrogenase or complex I] from bovine heart, as well as enzyme fractionation studies, have indicated that six human URF's (that is, URF1, URF2, URF3, URF4, URF4L, and URF5, hereafter referred to as ND1, ND2, ND3, ND4, ND4L, and ND5) encode subunits of complex I. This is a large complex that also contains many subunits synthesized in the cytoplasm.*</a:t>
            </a:r>
          </a:p>
        </p:txBody>
      </p:sp>
    </p:spTree>
    <p:extLst>
      <p:ext uri="{BB962C8B-B14F-4D97-AF65-F5344CB8AC3E}">
        <p14:creationId xmlns:p14="http://schemas.microsoft.com/office/powerpoint/2010/main" val="2085804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E1C7-B66A-6644-ADB4-D09BC79BB6A4}"/>
              </a:ext>
            </a:extLst>
          </p:cNvPr>
          <p:cNvSpPr>
            <a:spLocks noGrp="1"/>
          </p:cNvSpPr>
          <p:nvPr>
            <p:ph type="title"/>
          </p:nvPr>
        </p:nvSpPr>
        <p:spPr/>
        <p:txBody>
          <a:bodyPr/>
          <a:lstStyle/>
          <a:p>
            <a:r>
              <a:rPr lang="en-US" dirty="0"/>
              <a:t>Paragraphs</a:t>
            </a:r>
          </a:p>
        </p:txBody>
      </p:sp>
      <p:sp>
        <p:nvSpPr>
          <p:cNvPr id="8" name="Text Placeholder 2">
            <a:extLst>
              <a:ext uri="{FF2B5EF4-FFF2-40B4-BE49-F238E27FC236}">
                <a16:creationId xmlns:a16="http://schemas.microsoft.com/office/drawing/2014/main" id="{288F5CBA-6FA6-FB48-B67D-AACDE10F04FD}"/>
              </a:ext>
            </a:extLst>
          </p:cNvPr>
          <p:cNvSpPr>
            <a:spLocks noGrp="1"/>
          </p:cNvSpPr>
          <p:nvPr>
            <p:ph type="body" idx="1"/>
          </p:nvPr>
        </p:nvSpPr>
        <p:spPr/>
        <p:txBody>
          <a:bodyPr/>
          <a:lstStyle/>
          <a:p>
            <a:pPr marL="76200" indent="0">
              <a:buNone/>
            </a:pPr>
            <a:endParaRPr lang="en-US" sz="1800" dirty="0"/>
          </a:p>
          <a:p>
            <a:endParaRPr lang="en-US" sz="1400" dirty="0"/>
          </a:p>
          <a:p>
            <a:pPr lvl="1"/>
            <a:endParaRPr lang="en-US" sz="1400" dirty="0"/>
          </a:p>
          <a:p>
            <a:endParaRPr lang="en-US" sz="1800" dirty="0"/>
          </a:p>
        </p:txBody>
      </p:sp>
      <p:sp>
        <p:nvSpPr>
          <p:cNvPr id="4" name="Slide Number Placeholder 3">
            <a:extLst>
              <a:ext uri="{FF2B5EF4-FFF2-40B4-BE49-F238E27FC236}">
                <a16:creationId xmlns:a16="http://schemas.microsoft.com/office/drawing/2014/main" id="{C36B9A6B-F4E3-0E4B-A877-D5F775920E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9" name="Text Placeholder 2">
            <a:extLst>
              <a:ext uri="{FF2B5EF4-FFF2-40B4-BE49-F238E27FC236}">
                <a16:creationId xmlns:a16="http://schemas.microsoft.com/office/drawing/2014/main" id="{825416DD-6DA9-4B4E-8CA0-423EE1B47231}"/>
              </a:ext>
            </a:extLst>
          </p:cNvPr>
          <p:cNvSpPr txBox="1">
            <a:spLocks/>
          </p:cNvSpPr>
          <p:nvPr/>
        </p:nvSpPr>
        <p:spPr>
          <a:xfrm>
            <a:off x="152400" y="889000"/>
            <a:ext cx="8839200" cy="147037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480"/>
              </a:spcBef>
              <a:spcAft>
                <a:spcPts val="0"/>
              </a:spcAft>
              <a:buClr>
                <a:schemeClr val="dk1"/>
              </a:buClr>
              <a:buSzPts val="2400"/>
              <a:buFont typeface="Noto Sans Symbols"/>
              <a:buChar char="▪"/>
              <a:defRPr sz="2400" b="0" i="0" u="none" strike="noStrike" cap="none">
                <a:solidFill>
                  <a:schemeClr val="dk1"/>
                </a:solidFill>
                <a:latin typeface="Tahoma"/>
                <a:ea typeface="Tahoma"/>
                <a:cs typeface="Tahoma"/>
                <a:sym typeface="Tahoma"/>
              </a:defRPr>
            </a:lvl1pPr>
            <a:lvl2pPr marL="914400" marR="0" lvl="1" indent="-355600" algn="l" rtl="0" eaLnBrk="1" hangingPunct="1">
              <a:lnSpc>
                <a:spcPct val="100000"/>
              </a:lnSpc>
              <a:spcBef>
                <a:spcPts val="400"/>
              </a:spcBef>
              <a:spcAft>
                <a:spcPts val="0"/>
              </a:spcAft>
              <a:buClr>
                <a:schemeClr val="dk1"/>
              </a:buClr>
              <a:buSzPts val="2000"/>
              <a:buFont typeface="Noto Sans Symbols"/>
              <a:buChar char="▪"/>
              <a:defRPr sz="2000" b="0" i="0" u="none" strike="noStrike" cap="none">
                <a:solidFill>
                  <a:schemeClr val="dk1"/>
                </a:solidFill>
                <a:latin typeface="Tahoma"/>
                <a:ea typeface="Tahoma"/>
                <a:cs typeface="Tahoma"/>
                <a:sym typeface="Tahoma"/>
              </a:defRPr>
            </a:lvl2pPr>
            <a:lvl3pPr marL="1371600" marR="0" lvl="2" indent="-330200" algn="l" rtl="0" eaLnBrk="1" hangingPunct="1">
              <a:lnSpc>
                <a:spcPct val="100000"/>
              </a:lnSpc>
              <a:spcBef>
                <a:spcPts val="320"/>
              </a:spcBef>
              <a:spcAft>
                <a:spcPts val="0"/>
              </a:spcAft>
              <a:buClr>
                <a:schemeClr val="dk1"/>
              </a:buClr>
              <a:buSzPts val="1600"/>
              <a:buFont typeface="Noto Sans Symbols"/>
              <a:buChar char="▪"/>
              <a:defRPr sz="1600" b="0" i="0" u="none" strike="noStrike" cap="none">
                <a:solidFill>
                  <a:schemeClr val="dk1"/>
                </a:solidFill>
                <a:latin typeface="Tahoma"/>
                <a:ea typeface="Tahoma"/>
                <a:cs typeface="Tahoma"/>
                <a:sym typeface="Tahoma"/>
              </a:defRPr>
            </a:lvl3pPr>
            <a:lvl4pPr marL="1828800" marR="0" lvl="3" indent="-355600" algn="l" rtl="0" eaLnBrk="1" hangingPunct="1">
              <a:lnSpc>
                <a:spcPct val="100000"/>
              </a:lnSpc>
              <a:spcBef>
                <a:spcPts val="400"/>
              </a:spcBef>
              <a:spcAft>
                <a:spcPts val="0"/>
              </a:spcAft>
              <a:buClr>
                <a:schemeClr val="dk1"/>
              </a:buClr>
              <a:buSzPts val="2000"/>
              <a:buFont typeface="Tahoma"/>
              <a:buChar char="–"/>
              <a:defRPr sz="2000" b="0" i="0" u="none" strike="noStrike" cap="none">
                <a:solidFill>
                  <a:schemeClr val="dk1"/>
                </a:solidFill>
                <a:latin typeface="Tahoma"/>
                <a:ea typeface="Tahoma"/>
                <a:cs typeface="Tahoma"/>
                <a:sym typeface="Tahoma"/>
              </a:defRPr>
            </a:lvl4pPr>
            <a:lvl5pPr marL="2286000" marR="0" lvl="4" indent="-355600" algn="l" rtl="0" eaLnBrk="1" hangingPunct="1">
              <a:lnSpc>
                <a:spcPct val="100000"/>
              </a:lnSpc>
              <a:spcBef>
                <a:spcPts val="400"/>
              </a:spcBef>
              <a:spcAft>
                <a:spcPts val="0"/>
              </a:spcAft>
              <a:buClr>
                <a:schemeClr val="dk1"/>
              </a:buClr>
              <a:buSzPts val="2000"/>
              <a:buFont typeface="Tahoma"/>
              <a:buChar char="»"/>
              <a:defRPr sz="2000" b="0" i="0" u="none" strike="noStrike" cap="none">
                <a:solidFill>
                  <a:schemeClr val="dk1"/>
                </a:solidFill>
                <a:latin typeface="Tahoma"/>
                <a:ea typeface="Tahoma"/>
                <a:cs typeface="Tahoma"/>
                <a:sym typeface="Tahoma"/>
              </a:defRPr>
            </a:lvl5pPr>
            <a:lvl6pPr marL="2743200" marR="0" lvl="5"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marL="76200" indent="0">
              <a:buNone/>
            </a:pPr>
            <a:r>
              <a:rPr lang="en-US" sz="1800" dirty="0"/>
              <a:t>The </a:t>
            </a:r>
            <a:r>
              <a:rPr lang="en-US" sz="1800" dirty="0">
                <a:solidFill>
                  <a:srgbClr val="C00000"/>
                </a:solidFill>
              </a:rPr>
              <a:t>smallest of the URF's </a:t>
            </a:r>
            <a:r>
              <a:rPr lang="en-US" sz="1800" dirty="0"/>
              <a:t>(URFA6L), a 207-nucleotide (</a:t>
            </a:r>
            <a:r>
              <a:rPr lang="en-US" sz="1800" dirty="0" err="1"/>
              <a:t>nt</a:t>
            </a:r>
            <a:r>
              <a:rPr lang="en-US" sz="1800" dirty="0"/>
              <a:t>) reading frame overlapping out of phase the NH</a:t>
            </a:r>
            <a:r>
              <a:rPr lang="en-US" sz="1800" baseline="-25000" dirty="0"/>
              <a:t>2</a:t>
            </a:r>
            <a:r>
              <a:rPr lang="en-US" sz="1800" dirty="0"/>
              <a:t>-terminal portion of the </a:t>
            </a:r>
            <a:r>
              <a:rPr lang="en-US" sz="1800" dirty="0" err="1"/>
              <a:t>adenosinetriphosphatase</a:t>
            </a:r>
            <a:r>
              <a:rPr lang="en-US" sz="1800" dirty="0"/>
              <a:t> (ATPase) subunit 6 gene </a:t>
            </a:r>
            <a:r>
              <a:rPr lang="en-US" sz="1800" dirty="0">
                <a:solidFill>
                  <a:srgbClr val="C00000"/>
                </a:solidFill>
              </a:rPr>
              <a:t>has been identified</a:t>
            </a:r>
            <a:r>
              <a:rPr lang="en-US" sz="1800" dirty="0"/>
              <a:t> as the animal equivalent of the recently discovered yeast H</a:t>
            </a:r>
            <a:r>
              <a:rPr lang="en-US" sz="1800" baseline="30000" dirty="0"/>
              <a:t>+</a:t>
            </a:r>
            <a:r>
              <a:rPr lang="en-US" sz="1800" dirty="0"/>
              <a:t>-ATPase subunit 8 gene.</a:t>
            </a:r>
          </a:p>
          <a:p>
            <a:endParaRPr lang="en-US" sz="1800" dirty="0"/>
          </a:p>
        </p:txBody>
      </p:sp>
      <p:sp>
        <p:nvSpPr>
          <p:cNvPr id="3" name="Rectangle 2">
            <a:extLst>
              <a:ext uri="{FF2B5EF4-FFF2-40B4-BE49-F238E27FC236}">
                <a16:creationId xmlns:a16="http://schemas.microsoft.com/office/drawing/2014/main" id="{A6D38BA1-1A2A-BA4F-A075-1D2213F51403}"/>
              </a:ext>
            </a:extLst>
          </p:cNvPr>
          <p:cNvSpPr/>
          <p:nvPr/>
        </p:nvSpPr>
        <p:spPr>
          <a:xfrm>
            <a:off x="417689" y="2730500"/>
            <a:ext cx="6705600" cy="2585323"/>
          </a:xfrm>
          <a:prstGeom prst="rect">
            <a:avLst/>
          </a:prstGeom>
        </p:spPr>
        <p:txBody>
          <a:bodyPr wrap="square">
            <a:spAutoFit/>
          </a:bodyPr>
          <a:lstStyle/>
          <a:p>
            <a:pPr marL="342900" indent="-342900">
              <a:buFont typeface="Arial" panose="020B0604020202020204" pitchFamily="34" charset="0"/>
              <a:buChar char="•"/>
            </a:pPr>
            <a:r>
              <a:rPr lang="en-US" sz="1800" dirty="0">
                <a:latin typeface="Tahoma" panose="020B0604030504040204" pitchFamily="34" charset="0"/>
                <a:ea typeface="Tahoma" panose="020B0604030504040204" pitchFamily="34" charset="0"/>
                <a:cs typeface="Tahoma" panose="020B0604030504040204" pitchFamily="34" charset="0"/>
              </a:rPr>
              <a:t>In writing, verbs are expected to </a:t>
            </a:r>
            <a:r>
              <a:rPr lang="en-US" sz="1800" dirty="0">
                <a:solidFill>
                  <a:srgbClr val="C00000"/>
                </a:solidFill>
                <a:latin typeface="Tahoma" panose="020B0604030504040204" pitchFamily="34" charset="0"/>
                <a:ea typeface="Tahoma" panose="020B0604030504040204" pitchFamily="34" charset="0"/>
                <a:cs typeface="Tahoma" panose="020B0604030504040204" pitchFamily="34" charset="0"/>
              </a:rPr>
              <a:t>immediately follow </a:t>
            </a:r>
            <a:r>
              <a:rPr lang="en-US" sz="1800" dirty="0">
                <a:latin typeface="Tahoma" panose="020B0604030504040204" pitchFamily="34" charset="0"/>
                <a:ea typeface="Tahoma" panose="020B0604030504040204" pitchFamily="34" charset="0"/>
                <a:cs typeface="Tahoma" panose="020B0604030504040204" pitchFamily="34" charset="0"/>
              </a:rPr>
              <a:t>their subject</a:t>
            </a:r>
          </a:p>
          <a:p>
            <a:pPr marL="800100" lvl="1" indent="-342900">
              <a:buFont typeface="Arial" panose="020B0604020202020204" pitchFamily="34" charset="0"/>
              <a:buChar char="•"/>
            </a:pPr>
            <a:r>
              <a:rPr lang="en-US" sz="1800" dirty="0">
                <a:latin typeface="Tahoma" panose="020B0604030504040204" pitchFamily="34" charset="0"/>
                <a:ea typeface="Tahoma" panose="020B0604030504040204" pitchFamily="34" charset="0"/>
                <a:cs typeface="Tahoma" panose="020B0604030504040204" pitchFamily="34" charset="0"/>
              </a:rPr>
              <a:t>~20 words separate the subject and verb, leading the sentence to drag on… </a:t>
            </a:r>
          </a:p>
          <a:p>
            <a:pPr marL="800100" lvl="1" indent="-342900">
              <a:buFont typeface="Arial" panose="020B0604020202020204" pitchFamily="34" charset="0"/>
              <a:buChar char="•"/>
            </a:pPr>
            <a:endParaRPr lang="en-US" sz="18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en-US" sz="1800" dirty="0">
                <a:latin typeface="Tahoma" panose="020B0604030504040204" pitchFamily="34" charset="0"/>
                <a:ea typeface="Tahoma" panose="020B0604030504040204" pitchFamily="34" charset="0"/>
                <a:cs typeface="Tahoma" panose="020B0604030504040204" pitchFamily="34" charset="0"/>
              </a:rPr>
              <a:t>When not carefully used, large gaps between subjects and actions can create confusion in the reader</a:t>
            </a:r>
          </a:p>
          <a:p>
            <a:pPr marL="342900" indent="-342900">
              <a:buFont typeface="Arial" panose="020B0604020202020204" pitchFamily="34" charset="0"/>
              <a:buChar char="•"/>
            </a:pPr>
            <a:endParaRPr lang="en-US" sz="18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en-US" sz="1800" dirty="0">
                <a:latin typeface="Tahoma" panose="020B0604030504040204" pitchFamily="34" charset="0"/>
                <a:ea typeface="Tahoma" panose="020B0604030504040204" pitchFamily="34" charset="0"/>
                <a:cs typeface="Tahoma" panose="020B0604030504040204" pitchFamily="34" charset="0"/>
              </a:rPr>
              <a:t>How can this problem be fixed?</a:t>
            </a:r>
          </a:p>
        </p:txBody>
      </p:sp>
    </p:spTree>
    <p:extLst>
      <p:ext uri="{BB962C8B-B14F-4D97-AF65-F5344CB8AC3E}">
        <p14:creationId xmlns:p14="http://schemas.microsoft.com/office/powerpoint/2010/main" val="1793652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6FE1C-2193-C14B-83DE-CEF453A1CB37}"/>
              </a:ext>
            </a:extLst>
          </p:cNvPr>
          <p:cNvSpPr>
            <a:spLocks noGrp="1"/>
          </p:cNvSpPr>
          <p:nvPr>
            <p:ph type="title"/>
          </p:nvPr>
        </p:nvSpPr>
        <p:spPr>
          <a:xfrm>
            <a:off x="152400" y="311856"/>
            <a:ext cx="8839200" cy="942622"/>
          </a:xfrm>
        </p:spPr>
        <p:txBody>
          <a:bodyPr/>
          <a:lstStyle/>
          <a:p>
            <a:r>
              <a:rPr lang="en-US" dirty="0"/>
              <a:t>Paragraphs should clearly define a single point</a:t>
            </a:r>
          </a:p>
        </p:txBody>
      </p:sp>
      <p:sp>
        <p:nvSpPr>
          <p:cNvPr id="8" name="Text Placeholder 2">
            <a:extLst>
              <a:ext uri="{FF2B5EF4-FFF2-40B4-BE49-F238E27FC236}">
                <a16:creationId xmlns:a16="http://schemas.microsoft.com/office/drawing/2014/main" id="{288F5CBA-6FA6-FB48-B67D-AACDE10F04FD}"/>
              </a:ext>
            </a:extLst>
          </p:cNvPr>
          <p:cNvSpPr>
            <a:spLocks noGrp="1"/>
          </p:cNvSpPr>
          <p:nvPr>
            <p:ph type="body" idx="1"/>
          </p:nvPr>
        </p:nvSpPr>
        <p:spPr>
          <a:xfrm>
            <a:off x="304800" y="1906411"/>
            <a:ext cx="8839200" cy="4570589"/>
          </a:xfrm>
        </p:spPr>
        <p:txBody>
          <a:bodyPr/>
          <a:lstStyle/>
          <a:p>
            <a:r>
              <a:rPr lang="en-US" sz="2000" dirty="0"/>
              <a:t>Review the paragraphs you wrote prior to class</a:t>
            </a:r>
          </a:p>
          <a:p>
            <a:endParaRPr lang="en-US" sz="2000" dirty="0"/>
          </a:p>
          <a:p>
            <a:pPr lvl="1"/>
            <a:r>
              <a:rPr lang="en-US" sz="1800" dirty="0"/>
              <a:t>What is the major point of this paragraph?</a:t>
            </a:r>
          </a:p>
          <a:p>
            <a:pPr lvl="1"/>
            <a:r>
              <a:rPr lang="en-US" sz="1800" dirty="0"/>
              <a:t>Did I explicitly state this anywhere?</a:t>
            </a:r>
          </a:p>
          <a:p>
            <a:pPr lvl="1"/>
            <a:r>
              <a:rPr lang="en-US" sz="1800" dirty="0"/>
              <a:t>This should be the first sentence</a:t>
            </a:r>
          </a:p>
          <a:p>
            <a:pPr lvl="1"/>
            <a:endParaRPr lang="en-US" sz="1800" dirty="0"/>
          </a:p>
          <a:p>
            <a:pPr lvl="1"/>
            <a:endParaRPr lang="en-US" sz="1400" dirty="0"/>
          </a:p>
          <a:p>
            <a:pPr marL="76200" indent="0">
              <a:buNone/>
            </a:pPr>
            <a:endParaRPr lang="en-US" sz="1800" dirty="0"/>
          </a:p>
        </p:txBody>
      </p:sp>
      <p:sp>
        <p:nvSpPr>
          <p:cNvPr id="4" name="Slide Number Placeholder 3">
            <a:extLst>
              <a:ext uri="{FF2B5EF4-FFF2-40B4-BE49-F238E27FC236}">
                <a16:creationId xmlns:a16="http://schemas.microsoft.com/office/drawing/2014/main" id="{C36B9A6B-F4E3-0E4B-A877-D5F775920E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113371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5022-9EB9-3E49-84C8-E71ACD68BCBD}"/>
              </a:ext>
            </a:extLst>
          </p:cNvPr>
          <p:cNvSpPr>
            <a:spLocks noGrp="1"/>
          </p:cNvSpPr>
          <p:nvPr>
            <p:ph type="title"/>
          </p:nvPr>
        </p:nvSpPr>
        <p:spPr>
          <a:xfrm>
            <a:off x="152400" y="597157"/>
            <a:ext cx="8839200" cy="813093"/>
          </a:xfrm>
        </p:spPr>
        <p:txBody>
          <a:bodyPr/>
          <a:lstStyle/>
          <a:p>
            <a:r>
              <a:rPr lang="en-US" dirty="0">
                <a:latin typeface="Palatino Linotype" panose="02040502050505030304" pitchFamily="18" charset="0"/>
                <a:ea typeface="Tahoma" panose="020B0604030504040204" pitchFamily="34" charset="0"/>
                <a:cs typeface="Tahoma" panose="020B0604030504040204" pitchFamily="34" charset="0"/>
              </a:rPr>
              <a:t>Questions you should answer before you begin writing:</a:t>
            </a:r>
            <a:br>
              <a:rPr lang="en-US" dirty="0">
                <a:latin typeface="Palatino Linotype" panose="02040502050505030304" pitchFamily="18" charset="0"/>
                <a:ea typeface="Tahoma" panose="020B0604030504040204" pitchFamily="34" charset="0"/>
                <a:cs typeface="Tahoma" panose="020B0604030504040204" pitchFamily="34" charset="0"/>
              </a:rPr>
            </a:br>
            <a:endParaRPr lang="en-US" dirty="0">
              <a:latin typeface="Palatino Linotype" panose="02040502050505030304" pitchFamily="18"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89C970B6-4DB7-F94A-9B2A-28F16996E3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5" name="Text Placeholder 2">
            <a:extLst>
              <a:ext uri="{FF2B5EF4-FFF2-40B4-BE49-F238E27FC236}">
                <a16:creationId xmlns:a16="http://schemas.microsoft.com/office/drawing/2014/main" id="{8EA885F3-ACE4-CF44-9EBE-3AD376275B21}"/>
              </a:ext>
            </a:extLst>
          </p:cNvPr>
          <p:cNvSpPr>
            <a:spLocks noGrp="1"/>
          </p:cNvSpPr>
          <p:nvPr>
            <p:ph type="body" idx="1"/>
          </p:nvPr>
        </p:nvSpPr>
        <p:spPr>
          <a:xfrm>
            <a:off x="152400" y="1410250"/>
            <a:ext cx="8839200" cy="4201222"/>
          </a:xfrm>
        </p:spPr>
        <p:txBody>
          <a:bodyPr/>
          <a:lstStyle/>
          <a:p>
            <a:pPr marL="533400" indent="-457200">
              <a:buFont typeface="+mj-lt"/>
              <a:buAutoNum type="arabicPeriod"/>
            </a:pPr>
            <a:r>
              <a:rPr lang="en-US" sz="2000" dirty="0"/>
              <a:t>**What is the goal?</a:t>
            </a:r>
          </a:p>
          <a:p>
            <a:pPr lvl="1"/>
            <a:r>
              <a:rPr lang="en-US" sz="1800" dirty="0"/>
              <a:t>Declare an endpoint (or you will never publish anything!)</a:t>
            </a:r>
          </a:p>
          <a:p>
            <a:pPr lvl="2">
              <a:buFont typeface="Courier New" panose="02070309020205020404" pitchFamily="49" charset="0"/>
              <a:buChar char="o"/>
            </a:pPr>
            <a:r>
              <a:rPr lang="en-US" dirty="0"/>
              <a:t>Optimizing a new method? Decide beforehand when that optimization is good enough to publish.</a:t>
            </a:r>
          </a:p>
          <a:p>
            <a:pPr lvl="2">
              <a:buFont typeface="Courier New" panose="02070309020205020404" pitchFamily="49" charset="0"/>
              <a:buChar char="o"/>
            </a:pPr>
            <a:r>
              <a:rPr lang="en-US" dirty="0"/>
              <a:t>New drug candidate? Decide beforehand on number of tested compounds/affinity goal.</a:t>
            </a:r>
          </a:p>
          <a:p>
            <a:pPr lvl="1"/>
            <a:r>
              <a:rPr lang="en-US" sz="1800" dirty="0"/>
              <a:t>A paper should be focused on telling </a:t>
            </a:r>
            <a:r>
              <a:rPr lang="en-US" sz="1800" b="1" dirty="0"/>
              <a:t>one </a:t>
            </a:r>
            <a:r>
              <a:rPr lang="en-US" sz="1800" dirty="0"/>
              <a:t>story</a:t>
            </a:r>
          </a:p>
          <a:p>
            <a:pPr lvl="2">
              <a:buFont typeface="Courier New" panose="02070309020205020404" pitchFamily="49" charset="0"/>
              <a:buChar char="o"/>
            </a:pPr>
            <a:r>
              <a:rPr lang="en-US" dirty="0"/>
              <a:t>Decide on the single take-home message </a:t>
            </a:r>
          </a:p>
          <a:p>
            <a:pPr lvl="2">
              <a:buFont typeface="Courier New" panose="02070309020205020404" pitchFamily="49" charset="0"/>
              <a:buChar char="o"/>
            </a:pPr>
            <a:r>
              <a:rPr lang="en-US" dirty="0"/>
              <a:t>Trying to do too much leads to confusion and it’s tough to write</a:t>
            </a:r>
          </a:p>
          <a:p>
            <a:pPr marL="533400" indent="-457200">
              <a:buFont typeface="+mj-lt"/>
              <a:buAutoNum type="arabicPeriod"/>
            </a:pPr>
            <a:endParaRPr lang="en-US" sz="2000" dirty="0"/>
          </a:p>
          <a:p>
            <a:pPr marL="533400" indent="-457200">
              <a:buFont typeface="+mj-lt"/>
              <a:buAutoNum type="arabicPeriod"/>
            </a:pPr>
            <a:r>
              <a:rPr lang="en-US" sz="2000" dirty="0"/>
              <a:t>What am I writing?</a:t>
            </a:r>
          </a:p>
          <a:p>
            <a:pPr lvl="1"/>
            <a:r>
              <a:rPr lang="en-US" sz="1600" dirty="0"/>
              <a:t>Research article, grant application, magazine, newspaper, press release, etc.</a:t>
            </a:r>
          </a:p>
          <a:p>
            <a:pPr marL="901700" lvl="1" indent="-342900">
              <a:buFont typeface="+mj-lt"/>
              <a:buAutoNum type="arabicPeriod"/>
            </a:pPr>
            <a:endParaRPr lang="en-US" sz="1400" dirty="0"/>
          </a:p>
          <a:p>
            <a:pPr marL="533400" indent="-457200">
              <a:buFont typeface="+mj-lt"/>
              <a:buAutoNum type="arabicPeriod"/>
            </a:pPr>
            <a:r>
              <a:rPr lang="en-US" sz="2000" dirty="0"/>
              <a:t>Who will be reading?</a:t>
            </a:r>
          </a:p>
          <a:p>
            <a:pPr lvl="1"/>
            <a:r>
              <a:rPr lang="en-US" sz="1600" dirty="0"/>
              <a:t>Experts in my field, NIH reviewer, general scientific audience, non-scientific audience</a:t>
            </a:r>
            <a:endParaRPr lang="en-US" sz="1400" dirty="0"/>
          </a:p>
          <a:p>
            <a:pPr lvl="1"/>
            <a:endParaRPr lang="en-US" sz="1400" dirty="0"/>
          </a:p>
          <a:p>
            <a:endParaRPr lang="en-US" sz="1800" dirty="0"/>
          </a:p>
        </p:txBody>
      </p:sp>
    </p:spTree>
    <p:extLst>
      <p:ext uri="{BB962C8B-B14F-4D97-AF65-F5344CB8AC3E}">
        <p14:creationId xmlns:p14="http://schemas.microsoft.com/office/powerpoint/2010/main" val="476120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FF3C69-C7D3-8D49-82F4-74C146F912AA}"/>
              </a:ext>
            </a:extLst>
          </p:cNvPr>
          <p:cNvSpPr>
            <a:spLocks noGrp="1"/>
          </p:cNvSpPr>
          <p:nvPr>
            <p:ph type="body" idx="1"/>
          </p:nvPr>
        </p:nvSpPr>
        <p:spPr>
          <a:xfrm>
            <a:off x="304800" y="1009873"/>
            <a:ext cx="8839200" cy="3048139"/>
          </a:xfrm>
        </p:spPr>
        <p:txBody>
          <a:bodyPr/>
          <a:lstStyle/>
          <a:p>
            <a:pPr marL="533400" indent="-457200">
              <a:buFont typeface="+mj-lt"/>
              <a:buAutoNum type="arabicPeriod"/>
            </a:pPr>
            <a:r>
              <a:rPr lang="en-US" sz="2000" dirty="0"/>
              <a:t>Make the writing process less daunting</a:t>
            </a:r>
          </a:p>
          <a:p>
            <a:pPr marL="990600" lvl="1" indent="-457200"/>
            <a:r>
              <a:rPr lang="en-US" sz="1800" dirty="0"/>
              <a:t>Universal basics of scientific writing</a:t>
            </a:r>
          </a:p>
          <a:p>
            <a:pPr marL="990600" lvl="1" indent="-457200"/>
            <a:r>
              <a:rPr lang="en-US" sz="1800" dirty="0"/>
              <a:t>Guidelines for research articles and grant proposals</a:t>
            </a:r>
          </a:p>
          <a:p>
            <a:pPr marL="533400" lvl="1" indent="0">
              <a:buNone/>
            </a:pPr>
            <a:endParaRPr lang="en-US" dirty="0"/>
          </a:p>
          <a:p>
            <a:pPr marL="533400" indent="-457200">
              <a:buFont typeface="+mj-lt"/>
              <a:buAutoNum type="arabicPeriod"/>
            </a:pPr>
            <a:r>
              <a:rPr lang="en-US" sz="2000" dirty="0"/>
              <a:t>Understand what makes good figures. </a:t>
            </a:r>
          </a:p>
          <a:p>
            <a:pPr marL="990600" lvl="1" indent="-457200"/>
            <a:r>
              <a:rPr lang="en-US" sz="1800" dirty="0"/>
              <a:t>Big-picture and technical guidelines to follow. </a:t>
            </a:r>
          </a:p>
          <a:p>
            <a:pPr marL="533400" lvl="1" indent="0">
              <a:buNone/>
            </a:pPr>
            <a:endParaRPr lang="en-US" dirty="0"/>
          </a:p>
          <a:p>
            <a:pPr marL="533400" lvl="1" indent="0">
              <a:buNone/>
            </a:pPr>
            <a:endParaRPr lang="en-US" dirty="0"/>
          </a:p>
          <a:p>
            <a:pPr marL="5334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A7ADEC96-419F-1B4A-A433-04F80BB0F5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5" name="Rectangle 4">
            <a:extLst>
              <a:ext uri="{FF2B5EF4-FFF2-40B4-BE49-F238E27FC236}">
                <a16:creationId xmlns:a16="http://schemas.microsoft.com/office/drawing/2014/main" id="{689E42E5-3F3F-1141-9CEE-9650E57B66EC}"/>
              </a:ext>
            </a:extLst>
          </p:cNvPr>
          <p:cNvSpPr/>
          <p:nvPr/>
        </p:nvSpPr>
        <p:spPr>
          <a:xfrm>
            <a:off x="2813824" y="6512242"/>
            <a:ext cx="5977054" cy="246221"/>
          </a:xfrm>
          <a:prstGeom prst="rect">
            <a:avLst/>
          </a:prstGeom>
        </p:spPr>
        <p:txBody>
          <a:bodyPr wrap="square">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*Schimel, J. 2012, Writing science: How to write papers that get cited and proposals that get funded.</a:t>
            </a:r>
          </a:p>
        </p:txBody>
      </p:sp>
      <p:sp>
        <p:nvSpPr>
          <p:cNvPr id="7" name="Title 6">
            <a:extLst>
              <a:ext uri="{FF2B5EF4-FFF2-40B4-BE49-F238E27FC236}">
                <a16:creationId xmlns:a16="http://schemas.microsoft.com/office/drawing/2014/main" id="{FFD45639-93F2-344F-9353-5E70B309AB07}"/>
              </a:ext>
            </a:extLst>
          </p:cNvPr>
          <p:cNvSpPr>
            <a:spLocks noGrp="1"/>
          </p:cNvSpPr>
          <p:nvPr>
            <p:ph type="title"/>
          </p:nvPr>
        </p:nvSpPr>
        <p:spPr/>
        <p:txBody>
          <a:bodyPr/>
          <a:lstStyle/>
          <a:p>
            <a:r>
              <a:rPr lang="en-US" dirty="0"/>
              <a:t>Goals for this session:</a:t>
            </a:r>
          </a:p>
        </p:txBody>
      </p:sp>
      <p:pic>
        <p:nvPicPr>
          <p:cNvPr id="8" name="Picture 8" descr="Image result for writing phd comics">
            <a:extLst>
              <a:ext uri="{FF2B5EF4-FFF2-40B4-BE49-F238E27FC236}">
                <a16:creationId xmlns:a16="http://schemas.microsoft.com/office/drawing/2014/main" id="{9D894A99-4D72-1C4B-BF21-CEDBD4343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0733" y="3478557"/>
            <a:ext cx="4542533" cy="251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13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C970B6-4DB7-F94A-9B2A-28F16996E3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5" name="Text Placeholder 2">
            <a:extLst>
              <a:ext uri="{FF2B5EF4-FFF2-40B4-BE49-F238E27FC236}">
                <a16:creationId xmlns:a16="http://schemas.microsoft.com/office/drawing/2014/main" id="{8EA885F3-ACE4-CF44-9EBE-3AD376275B21}"/>
              </a:ext>
            </a:extLst>
          </p:cNvPr>
          <p:cNvSpPr>
            <a:spLocks noGrp="1"/>
          </p:cNvSpPr>
          <p:nvPr>
            <p:ph type="body" idx="1"/>
          </p:nvPr>
        </p:nvSpPr>
        <p:spPr>
          <a:xfrm>
            <a:off x="152400" y="1508734"/>
            <a:ext cx="8839200" cy="4156617"/>
          </a:xfrm>
        </p:spPr>
        <p:txBody>
          <a:bodyPr/>
          <a:lstStyle/>
          <a:p>
            <a:pPr marL="533400" indent="-457200">
              <a:buAutoNum type="arabicPeriod" startAt="4"/>
            </a:pPr>
            <a:r>
              <a:rPr lang="en-US" sz="2000" dirty="0"/>
              <a:t>Who are the authors? Who is first/last author?</a:t>
            </a:r>
          </a:p>
          <a:p>
            <a:pPr lvl="1"/>
            <a:r>
              <a:rPr lang="en-US" sz="1800" dirty="0"/>
              <a:t>Each author should know their role ahead of time </a:t>
            </a:r>
          </a:p>
          <a:p>
            <a:endParaRPr lang="en-US" dirty="0"/>
          </a:p>
          <a:p>
            <a:pPr marL="76200" indent="0">
              <a:buNone/>
            </a:pPr>
            <a:r>
              <a:rPr lang="en-US" sz="2000" dirty="0"/>
              <a:t>5.   Where am I submitting?</a:t>
            </a:r>
          </a:p>
          <a:p>
            <a:pPr lvl="1"/>
            <a:r>
              <a:rPr lang="en-US" sz="1800" dirty="0"/>
              <a:t>This can help with defining the goal </a:t>
            </a:r>
          </a:p>
          <a:p>
            <a:pPr lvl="1"/>
            <a:r>
              <a:rPr lang="en-US" sz="1800" dirty="0"/>
              <a:t>Provides a built-in outline, formatting rules</a:t>
            </a:r>
          </a:p>
          <a:p>
            <a:pPr marL="76200" indent="0">
              <a:buNone/>
            </a:pPr>
            <a:endParaRPr lang="en-US" sz="1200" dirty="0"/>
          </a:p>
          <a:p>
            <a:pPr marL="76200" indent="0">
              <a:buNone/>
            </a:pPr>
            <a:r>
              <a:rPr lang="en-US" sz="2000" dirty="0"/>
              <a:t>6.   Decide on the data that will be included</a:t>
            </a:r>
          </a:p>
          <a:p>
            <a:pPr lvl="1"/>
            <a:r>
              <a:rPr lang="en-US" sz="1800" dirty="0"/>
              <a:t>What is the purpose of these data? </a:t>
            </a:r>
          </a:p>
          <a:p>
            <a:pPr lvl="1"/>
            <a:r>
              <a:rPr lang="en-US" sz="1800" dirty="0"/>
              <a:t>Are these data necessary to support conclusion(s)? You do not need to report every piece of data. </a:t>
            </a:r>
          </a:p>
          <a:p>
            <a:pPr lvl="1"/>
            <a:r>
              <a:rPr lang="en-US" sz="1800" dirty="0"/>
              <a:t>Common strategy: Outline order of data figures first then begin writing. </a:t>
            </a:r>
          </a:p>
          <a:p>
            <a:pPr marL="558800" lvl="1" indent="0">
              <a:buNone/>
            </a:pPr>
            <a:endParaRPr lang="en-US" sz="1400" dirty="0"/>
          </a:p>
        </p:txBody>
      </p:sp>
      <p:sp>
        <p:nvSpPr>
          <p:cNvPr id="7" name="Title 1">
            <a:extLst>
              <a:ext uri="{FF2B5EF4-FFF2-40B4-BE49-F238E27FC236}">
                <a16:creationId xmlns:a16="http://schemas.microsoft.com/office/drawing/2014/main" id="{EB174055-FB69-E646-93C9-E3509063274D}"/>
              </a:ext>
            </a:extLst>
          </p:cNvPr>
          <p:cNvSpPr txBox="1">
            <a:spLocks/>
          </p:cNvSpPr>
          <p:nvPr/>
        </p:nvSpPr>
        <p:spPr>
          <a:xfrm>
            <a:off x="152400" y="433238"/>
            <a:ext cx="8839200" cy="115388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SzPts val="1400"/>
              <a:buFont typeface="Arial"/>
              <a:buNone/>
              <a:defRPr sz="3600" b="1" i="0" u="none" strike="noStrike" cap="none">
                <a:solidFill>
                  <a:schemeClr val="dk2"/>
                </a:solidFill>
                <a:latin typeface="Palatino Linotype"/>
                <a:ea typeface="Palatino Linotype"/>
                <a:cs typeface="Palatino Linotype"/>
                <a:sym typeface="Palatino Linotype"/>
              </a:defRPr>
            </a:lvl1pPr>
            <a:lvl2pPr marR="0" lvl="1" algn="l" rtl="0" eaLnBrk="1" hangingPunct="1">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9pPr>
          </a:lstStyle>
          <a:p>
            <a:r>
              <a:rPr lang="en-US" dirty="0">
                <a:latin typeface="Palatino Linotype" panose="02040502050505030304" pitchFamily="18" charset="0"/>
                <a:ea typeface="Tahoma" panose="020B0604030504040204" pitchFamily="34" charset="0"/>
                <a:cs typeface="Tahoma" panose="020B0604030504040204" pitchFamily="34" charset="0"/>
              </a:rPr>
              <a:t>Questions you should answer before you begin writing:</a:t>
            </a:r>
            <a:br>
              <a:rPr lang="en-US" dirty="0">
                <a:latin typeface="Palatino Linotype" panose="02040502050505030304" pitchFamily="18" charset="0"/>
                <a:ea typeface="Tahoma" panose="020B0604030504040204" pitchFamily="34" charset="0"/>
                <a:cs typeface="Tahoma" panose="020B0604030504040204" pitchFamily="34" charset="0"/>
              </a:rPr>
            </a:br>
            <a:endParaRPr lang="en-US" dirty="0">
              <a:latin typeface="Palatino Linotype" panose="02040502050505030304" pitchFamily="18"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75873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73524-30FA-3143-90F1-F1D1BDE24091}"/>
              </a:ext>
            </a:extLst>
          </p:cNvPr>
          <p:cNvSpPr>
            <a:spLocks noGrp="1"/>
          </p:cNvSpPr>
          <p:nvPr>
            <p:ph type="title"/>
          </p:nvPr>
        </p:nvSpPr>
        <p:spPr>
          <a:xfrm>
            <a:off x="152400" y="152399"/>
            <a:ext cx="8839200" cy="1027043"/>
          </a:xfrm>
        </p:spPr>
        <p:txBody>
          <a:bodyPr/>
          <a:lstStyle/>
          <a:p>
            <a:r>
              <a:rPr lang="en-US" dirty="0"/>
              <a:t>PIs have a lot of experience with writing; here are some of their strategies</a:t>
            </a:r>
          </a:p>
        </p:txBody>
      </p:sp>
      <p:sp>
        <p:nvSpPr>
          <p:cNvPr id="3" name="Text Placeholder 2">
            <a:extLst>
              <a:ext uri="{FF2B5EF4-FFF2-40B4-BE49-F238E27FC236}">
                <a16:creationId xmlns:a16="http://schemas.microsoft.com/office/drawing/2014/main" id="{E3FB3A92-E1DF-194B-8D88-70CBAEB0CA07}"/>
              </a:ext>
            </a:extLst>
          </p:cNvPr>
          <p:cNvSpPr>
            <a:spLocks noGrp="1"/>
          </p:cNvSpPr>
          <p:nvPr>
            <p:ph type="body" idx="1"/>
          </p:nvPr>
        </p:nvSpPr>
        <p:spPr>
          <a:xfrm>
            <a:off x="152400" y="1404730"/>
            <a:ext cx="8839200" cy="4881770"/>
          </a:xfrm>
        </p:spPr>
        <p:txBody>
          <a:bodyPr/>
          <a:lstStyle/>
          <a:p>
            <a:r>
              <a:rPr lang="en-US" sz="1800" dirty="0"/>
              <a:t>Write now, edit later. AKA just get words on paper.</a:t>
            </a:r>
          </a:p>
          <a:p>
            <a:endParaRPr lang="en-US" sz="1800" dirty="0"/>
          </a:p>
          <a:p>
            <a:r>
              <a:rPr lang="en-US" sz="1800" dirty="0"/>
              <a:t>Write a detailed outline using sections specified straight from the journal’s requirements; each point then becomes the first sentence of each paragraph</a:t>
            </a:r>
          </a:p>
          <a:p>
            <a:endParaRPr lang="en-US" sz="1800" dirty="0"/>
          </a:p>
          <a:p>
            <a:r>
              <a:rPr lang="en-US" sz="1800" dirty="0"/>
              <a:t>Have a heading at beginning of each paragraph describing the major finding in the following paragraph. If journal doesn’t allow this, then just move it to first sentence of paragraph. </a:t>
            </a:r>
          </a:p>
          <a:p>
            <a:endParaRPr lang="en-US" sz="1800" dirty="0"/>
          </a:p>
          <a:p>
            <a:r>
              <a:rPr lang="en-US" sz="1800" dirty="0"/>
              <a:t>Start with determining the figures, then build the paper around them. </a:t>
            </a:r>
          </a:p>
          <a:p>
            <a:endParaRPr lang="en-US" sz="1800" dirty="0"/>
          </a:p>
          <a:p>
            <a:endParaRPr lang="en-US" sz="1800" dirty="0"/>
          </a:p>
          <a:p>
            <a:endParaRPr lang="en-US" sz="1800" dirty="0"/>
          </a:p>
          <a:p>
            <a:endParaRPr lang="en-US" sz="1800" dirty="0"/>
          </a:p>
        </p:txBody>
      </p:sp>
      <p:sp>
        <p:nvSpPr>
          <p:cNvPr id="4" name="Slide Number Placeholder 3">
            <a:extLst>
              <a:ext uri="{FF2B5EF4-FFF2-40B4-BE49-F238E27FC236}">
                <a16:creationId xmlns:a16="http://schemas.microsoft.com/office/drawing/2014/main" id="{D0FB0FF3-E070-EF4D-B848-D00F216A45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2055391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C857B-2A17-AC4C-A137-915A53FC0E4C}"/>
              </a:ext>
            </a:extLst>
          </p:cNvPr>
          <p:cNvSpPr>
            <a:spLocks noGrp="1"/>
          </p:cNvSpPr>
          <p:nvPr>
            <p:ph type="title"/>
          </p:nvPr>
        </p:nvSpPr>
        <p:spPr>
          <a:xfrm>
            <a:off x="152400" y="299834"/>
            <a:ext cx="8839200" cy="495866"/>
          </a:xfrm>
        </p:spPr>
        <p:txBody>
          <a:bodyPr/>
          <a:lstStyle/>
          <a:p>
            <a:r>
              <a:rPr lang="en-US" dirty="0"/>
              <a:t>What do grant reviewers look for?</a:t>
            </a:r>
            <a:endParaRPr lang="en-US" sz="2200" dirty="0"/>
          </a:p>
        </p:txBody>
      </p:sp>
      <p:sp>
        <p:nvSpPr>
          <p:cNvPr id="3" name="Text Placeholder 2">
            <a:extLst>
              <a:ext uri="{FF2B5EF4-FFF2-40B4-BE49-F238E27FC236}">
                <a16:creationId xmlns:a16="http://schemas.microsoft.com/office/drawing/2014/main" id="{13BE4C70-DFC6-3C47-B401-03E1EA40D228}"/>
              </a:ext>
            </a:extLst>
          </p:cNvPr>
          <p:cNvSpPr>
            <a:spLocks noGrp="1"/>
          </p:cNvSpPr>
          <p:nvPr>
            <p:ph type="body" idx="1"/>
          </p:nvPr>
        </p:nvSpPr>
        <p:spPr>
          <a:xfrm>
            <a:off x="0" y="4586397"/>
            <a:ext cx="8839200" cy="1283453"/>
          </a:xfrm>
        </p:spPr>
        <p:txBody>
          <a:bodyPr/>
          <a:lstStyle/>
          <a:p>
            <a:r>
              <a:rPr lang="en-US" dirty="0"/>
              <a:t>Go to this tweet thread, select 2 points made here that you are guilty of or want to discuss, comment in the chat. </a:t>
            </a:r>
          </a:p>
        </p:txBody>
      </p:sp>
      <p:sp>
        <p:nvSpPr>
          <p:cNvPr id="4" name="Slide Number Placeholder 3">
            <a:extLst>
              <a:ext uri="{FF2B5EF4-FFF2-40B4-BE49-F238E27FC236}">
                <a16:creationId xmlns:a16="http://schemas.microsoft.com/office/drawing/2014/main" id="{6858C193-98A3-B849-93C3-1412318527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6" name="Picture 5" descr="Graphical user interface, text&#10;&#10;Description automatically generated">
            <a:extLst>
              <a:ext uri="{FF2B5EF4-FFF2-40B4-BE49-F238E27FC236}">
                <a16:creationId xmlns:a16="http://schemas.microsoft.com/office/drawing/2014/main" id="{49D61C2B-7894-B543-A2B3-7B23BEA992C1}"/>
              </a:ext>
            </a:extLst>
          </p:cNvPr>
          <p:cNvPicPr>
            <a:picLocks noChangeAspect="1"/>
          </p:cNvPicPr>
          <p:nvPr/>
        </p:nvPicPr>
        <p:blipFill>
          <a:blip r:embed="rId2"/>
          <a:stretch>
            <a:fillRect/>
          </a:stretch>
        </p:blipFill>
        <p:spPr>
          <a:xfrm>
            <a:off x="152400" y="1743184"/>
            <a:ext cx="5272007" cy="2386468"/>
          </a:xfrm>
          <a:prstGeom prst="rect">
            <a:avLst/>
          </a:prstGeom>
        </p:spPr>
      </p:pic>
      <p:sp>
        <p:nvSpPr>
          <p:cNvPr id="7" name="TextBox 6">
            <a:extLst>
              <a:ext uri="{FF2B5EF4-FFF2-40B4-BE49-F238E27FC236}">
                <a16:creationId xmlns:a16="http://schemas.microsoft.com/office/drawing/2014/main" id="{BD566D64-9041-5E46-85DD-C18D0DDC3DC3}"/>
              </a:ext>
            </a:extLst>
          </p:cNvPr>
          <p:cNvSpPr txBox="1"/>
          <p:nvPr/>
        </p:nvSpPr>
        <p:spPr>
          <a:xfrm>
            <a:off x="5801533" y="2239050"/>
            <a:ext cx="2825857" cy="923330"/>
          </a:xfrm>
          <a:prstGeom prst="rect">
            <a:avLst/>
          </a:prstGeom>
          <a:noFill/>
        </p:spPr>
        <p:txBody>
          <a:bodyPr wrap="square" rtlCol="0">
            <a:spAutoFit/>
          </a:bodyPr>
          <a:lstStyle/>
          <a:p>
            <a:r>
              <a:rPr lang="en-US" sz="1800" dirty="0">
                <a:latin typeface="Tahoma" panose="020B0604030504040204" pitchFamily="34" charset="0"/>
                <a:ea typeface="Tahoma" panose="020B0604030504040204" pitchFamily="34" charset="0"/>
                <a:cs typeface="Tahoma" panose="020B0604030504040204" pitchFamily="34" charset="0"/>
              </a:rPr>
              <a:t>(If you replace “grants” with “publications”, most of these still apply.)</a:t>
            </a:r>
          </a:p>
        </p:txBody>
      </p:sp>
      <p:sp>
        <p:nvSpPr>
          <p:cNvPr id="5" name="Rectangle 4">
            <a:extLst>
              <a:ext uri="{FF2B5EF4-FFF2-40B4-BE49-F238E27FC236}">
                <a16:creationId xmlns:a16="http://schemas.microsoft.com/office/drawing/2014/main" id="{38821968-7889-B94C-A81B-70F9E04FBC6E}"/>
              </a:ext>
            </a:extLst>
          </p:cNvPr>
          <p:cNvSpPr/>
          <p:nvPr/>
        </p:nvSpPr>
        <p:spPr>
          <a:xfrm>
            <a:off x="231422" y="1199931"/>
            <a:ext cx="5570111" cy="307777"/>
          </a:xfrm>
          <a:prstGeom prst="rect">
            <a:avLst/>
          </a:prstGeom>
        </p:spPr>
        <p:txBody>
          <a:bodyPr wrap="square">
            <a:spAutoFit/>
          </a:bodyPr>
          <a:lstStyle/>
          <a:p>
            <a:r>
              <a:rPr lang="en-US" dirty="0">
                <a:hlinkClick r:id="rId3"/>
              </a:rPr>
              <a:t>https://twitter.com/EricSkaar/status/1352383459080118272</a:t>
            </a:r>
            <a:endParaRPr lang="en-US" dirty="0"/>
          </a:p>
        </p:txBody>
      </p:sp>
    </p:spTree>
    <p:extLst>
      <p:ext uri="{BB962C8B-B14F-4D97-AF65-F5344CB8AC3E}">
        <p14:creationId xmlns:p14="http://schemas.microsoft.com/office/powerpoint/2010/main" val="1675029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361E-EA54-D443-8AEF-8C82ADCA19C5}"/>
              </a:ext>
            </a:extLst>
          </p:cNvPr>
          <p:cNvSpPr>
            <a:spLocks noGrp="1"/>
          </p:cNvSpPr>
          <p:nvPr>
            <p:ph type="title"/>
          </p:nvPr>
        </p:nvSpPr>
        <p:spPr>
          <a:xfrm>
            <a:off x="152400" y="0"/>
            <a:ext cx="8839200" cy="1317812"/>
          </a:xfrm>
        </p:spPr>
        <p:txBody>
          <a:bodyPr/>
          <a:lstStyle/>
          <a:p>
            <a:r>
              <a:rPr lang="en-US" dirty="0"/>
              <a:t>Figures are as important as the writing in research papers (just my opinion)</a:t>
            </a:r>
          </a:p>
        </p:txBody>
      </p:sp>
      <p:sp>
        <p:nvSpPr>
          <p:cNvPr id="3" name="Text Placeholder 2">
            <a:extLst>
              <a:ext uri="{FF2B5EF4-FFF2-40B4-BE49-F238E27FC236}">
                <a16:creationId xmlns:a16="http://schemas.microsoft.com/office/drawing/2014/main" id="{952D3423-233F-9044-BCF7-D924A83DD74D}"/>
              </a:ext>
            </a:extLst>
          </p:cNvPr>
          <p:cNvSpPr>
            <a:spLocks noGrp="1"/>
          </p:cNvSpPr>
          <p:nvPr>
            <p:ph type="body" idx="1"/>
          </p:nvPr>
        </p:nvSpPr>
        <p:spPr>
          <a:xfrm>
            <a:off x="152400" y="1569570"/>
            <a:ext cx="8839200" cy="3718859"/>
          </a:xfrm>
        </p:spPr>
        <p:txBody>
          <a:bodyPr/>
          <a:lstStyle/>
          <a:p>
            <a:r>
              <a:rPr lang="en-US" sz="1800" dirty="0"/>
              <a:t>First thing readers see—make a good first impression</a:t>
            </a:r>
            <a:r>
              <a:rPr lang="en-US" sz="1400" dirty="0"/>
              <a:t> </a:t>
            </a:r>
          </a:p>
          <a:p>
            <a:endParaRPr lang="en-US" sz="1800" dirty="0"/>
          </a:p>
          <a:p>
            <a:r>
              <a:rPr lang="en-US" sz="1800" dirty="0"/>
              <a:t>Figures should stand on their own!</a:t>
            </a:r>
          </a:p>
          <a:p>
            <a:endParaRPr lang="en-US" sz="1800" dirty="0"/>
          </a:p>
          <a:p>
            <a:r>
              <a:rPr lang="en-US" sz="1800" dirty="0"/>
              <a:t>Don’t spend too much time perfecting an image. The editor can also tell you if they want it changed. </a:t>
            </a:r>
          </a:p>
          <a:p>
            <a:endParaRPr lang="en-US" sz="1800" dirty="0"/>
          </a:p>
          <a:p>
            <a:endParaRPr lang="en-US" sz="1800" dirty="0"/>
          </a:p>
          <a:p>
            <a:r>
              <a:rPr lang="en-US" sz="1800" dirty="0"/>
              <a:t>Adapted from Rougier NP, </a:t>
            </a:r>
            <a:r>
              <a:rPr lang="en-US" sz="1800" dirty="0" err="1"/>
              <a:t>Droettboom</a:t>
            </a:r>
            <a:r>
              <a:rPr lang="en-US" sz="1800" dirty="0"/>
              <a:t> M, </a:t>
            </a:r>
            <a:r>
              <a:rPr lang="en-US" sz="1800" dirty="0" err="1"/>
              <a:t>Bourne</a:t>
            </a:r>
            <a:r>
              <a:rPr lang="en-US" sz="1800" dirty="0"/>
              <a:t> PE (2014) Ten Simple Rules for Better Figures. PLOS Computational Biology 10(9): e1003833. </a:t>
            </a:r>
            <a:r>
              <a:rPr lang="en-US" sz="1800" u="sng" dirty="0">
                <a:hlinkClick r:id="rId2"/>
              </a:rPr>
              <a:t>https://doi.org/10.1371/journal.pcbi.1003833</a:t>
            </a:r>
            <a:endParaRPr lang="en-US" sz="1800" dirty="0"/>
          </a:p>
          <a:p>
            <a:endParaRPr lang="en-US" sz="1800" dirty="0"/>
          </a:p>
        </p:txBody>
      </p:sp>
      <p:sp>
        <p:nvSpPr>
          <p:cNvPr id="4" name="Slide Number Placeholder 3">
            <a:extLst>
              <a:ext uri="{FF2B5EF4-FFF2-40B4-BE49-F238E27FC236}">
                <a16:creationId xmlns:a16="http://schemas.microsoft.com/office/drawing/2014/main" id="{7852DA66-C0D6-E940-92D3-8405DC9BFE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1476055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200A-F9DB-5D4D-9219-099A1781946C}"/>
              </a:ext>
            </a:extLst>
          </p:cNvPr>
          <p:cNvSpPr>
            <a:spLocks noGrp="1"/>
          </p:cNvSpPr>
          <p:nvPr>
            <p:ph type="title"/>
          </p:nvPr>
        </p:nvSpPr>
        <p:spPr/>
        <p:txBody>
          <a:bodyPr/>
          <a:lstStyle/>
          <a:p>
            <a:r>
              <a:rPr lang="en-US" dirty="0"/>
              <a:t>Know your audience</a:t>
            </a:r>
          </a:p>
        </p:txBody>
      </p:sp>
      <p:sp>
        <p:nvSpPr>
          <p:cNvPr id="3" name="Text Placeholder 2">
            <a:extLst>
              <a:ext uri="{FF2B5EF4-FFF2-40B4-BE49-F238E27FC236}">
                <a16:creationId xmlns:a16="http://schemas.microsoft.com/office/drawing/2014/main" id="{01D40802-1A35-5A49-9212-B73B2D756202}"/>
              </a:ext>
            </a:extLst>
          </p:cNvPr>
          <p:cNvSpPr>
            <a:spLocks noGrp="1"/>
          </p:cNvSpPr>
          <p:nvPr>
            <p:ph type="body" idx="1"/>
          </p:nvPr>
        </p:nvSpPr>
        <p:spPr>
          <a:xfrm>
            <a:off x="152401" y="889000"/>
            <a:ext cx="3595510" cy="5397500"/>
          </a:xfrm>
        </p:spPr>
        <p:txBody>
          <a:bodyPr/>
          <a:lstStyle/>
          <a:p>
            <a:pPr marL="76200" indent="0">
              <a:buNone/>
            </a:pPr>
            <a:r>
              <a:rPr lang="en-US" sz="1800" b="1" dirty="0"/>
              <a:t>Decide on the message</a:t>
            </a:r>
          </a:p>
          <a:p>
            <a:pPr marL="76200" indent="0">
              <a:buNone/>
            </a:pPr>
            <a:endParaRPr lang="en-US" sz="1400" dirty="0"/>
          </a:p>
          <a:p>
            <a:pPr marL="76200" indent="0">
              <a:buNone/>
            </a:pPr>
            <a:r>
              <a:rPr lang="en-US" sz="1600" dirty="0"/>
              <a:t>What is the primary purpose of this figure?</a:t>
            </a:r>
          </a:p>
          <a:p>
            <a:r>
              <a:rPr lang="en-US" sz="1400" dirty="0"/>
              <a:t>Comparing death rates of different cancer types</a:t>
            </a:r>
          </a:p>
          <a:p>
            <a:r>
              <a:rPr lang="en-US" sz="1400" dirty="0"/>
              <a:t>Men vs. women</a:t>
            </a:r>
          </a:p>
          <a:p>
            <a:r>
              <a:rPr lang="en-US" sz="1400" dirty="0"/>
              <a:t>New cases vs. deaths</a:t>
            </a:r>
          </a:p>
          <a:p>
            <a:endParaRPr lang="en-US" sz="1400" dirty="0"/>
          </a:p>
          <a:p>
            <a:pPr marL="76200" indent="0">
              <a:buNone/>
            </a:pPr>
            <a:endParaRPr lang="en-US" sz="1800" dirty="0"/>
          </a:p>
          <a:p>
            <a:pPr marL="76200" indent="0">
              <a:buNone/>
            </a:pPr>
            <a:r>
              <a:rPr lang="en-US" sz="1800" b="1" dirty="0"/>
              <a:t>Know your audience</a:t>
            </a:r>
          </a:p>
          <a:p>
            <a:pPr marL="76200" indent="0">
              <a:buNone/>
            </a:pPr>
            <a:endParaRPr lang="en-US" sz="1800" dirty="0"/>
          </a:p>
          <a:p>
            <a:pPr marL="76200" indent="0">
              <a:buNone/>
            </a:pPr>
            <a:r>
              <a:rPr lang="en-US" sz="1600" dirty="0"/>
              <a:t>Where do you think this this figure was published?</a:t>
            </a:r>
          </a:p>
          <a:p>
            <a:r>
              <a:rPr lang="en-US" sz="1600" dirty="0"/>
              <a:t>New York Times</a:t>
            </a:r>
          </a:p>
          <a:p>
            <a:r>
              <a:rPr lang="en-US" sz="1600" dirty="0"/>
              <a:t>How would you change this for a scientific audience?</a:t>
            </a:r>
          </a:p>
          <a:p>
            <a:endParaRPr lang="en-US" sz="1600" dirty="0"/>
          </a:p>
        </p:txBody>
      </p:sp>
      <p:sp>
        <p:nvSpPr>
          <p:cNvPr id="4" name="Slide Number Placeholder 3">
            <a:extLst>
              <a:ext uri="{FF2B5EF4-FFF2-40B4-BE49-F238E27FC236}">
                <a16:creationId xmlns:a16="http://schemas.microsoft.com/office/drawing/2014/main" id="{D51F0214-EB0D-634A-B52D-5DF1A53407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6" name="Picture 5" descr="Timeline&#10;&#10;Description automatically generated with low confidence">
            <a:extLst>
              <a:ext uri="{FF2B5EF4-FFF2-40B4-BE49-F238E27FC236}">
                <a16:creationId xmlns:a16="http://schemas.microsoft.com/office/drawing/2014/main" id="{5F3B4CD6-1B9B-DB40-8A5F-3441D6A2C0FD}"/>
              </a:ext>
            </a:extLst>
          </p:cNvPr>
          <p:cNvPicPr>
            <a:picLocks noChangeAspect="1"/>
          </p:cNvPicPr>
          <p:nvPr/>
        </p:nvPicPr>
        <p:blipFill rotWithShape="1">
          <a:blip r:embed="rId2"/>
          <a:srcRect l="961" b="22423"/>
          <a:stretch/>
        </p:blipFill>
        <p:spPr>
          <a:xfrm>
            <a:off x="3747911" y="990600"/>
            <a:ext cx="5243688" cy="3524956"/>
          </a:xfrm>
          <a:prstGeom prst="rect">
            <a:avLst/>
          </a:prstGeom>
        </p:spPr>
      </p:pic>
    </p:spTree>
    <p:extLst>
      <p:ext uri="{BB962C8B-B14F-4D97-AF65-F5344CB8AC3E}">
        <p14:creationId xmlns:p14="http://schemas.microsoft.com/office/powerpoint/2010/main" val="846887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E85B-139B-E54A-AD4C-B219A06F3496}"/>
              </a:ext>
            </a:extLst>
          </p:cNvPr>
          <p:cNvSpPr>
            <a:spLocks noGrp="1"/>
          </p:cNvSpPr>
          <p:nvPr>
            <p:ph type="title"/>
          </p:nvPr>
        </p:nvSpPr>
        <p:spPr/>
        <p:txBody>
          <a:bodyPr/>
          <a:lstStyle/>
          <a:p>
            <a:r>
              <a:rPr lang="en-US" dirty="0"/>
              <a:t>What is the message for my figure?</a:t>
            </a:r>
          </a:p>
        </p:txBody>
      </p:sp>
      <p:sp>
        <p:nvSpPr>
          <p:cNvPr id="3" name="Text Placeholder 2">
            <a:extLst>
              <a:ext uri="{FF2B5EF4-FFF2-40B4-BE49-F238E27FC236}">
                <a16:creationId xmlns:a16="http://schemas.microsoft.com/office/drawing/2014/main" id="{83B1E68A-18CC-3A43-A4D5-77DB74EA75EA}"/>
              </a:ext>
            </a:extLst>
          </p:cNvPr>
          <p:cNvSpPr>
            <a:spLocks noGrp="1"/>
          </p:cNvSpPr>
          <p:nvPr>
            <p:ph type="body" idx="1"/>
          </p:nvPr>
        </p:nvSpPr>
        <p:spPr>
          <a:xfrm>
            <a:off x="152400" y="979714"/>
            <a:ext cx="3458547" cy="5306786"/>
          </a:xfrm>
        </p:spPr>
        <p:txBody>
          <a:bodyPr/>
          <a:lstStyle/>
          <a:p>
            <a:r>
              <a:rPr lang="en-US" sz="2000" dirty="0"/>
              <a:t>It helps to decide the figure message before you begin designing</a:t>
            </a:r>
          </a:p>
          <a:p>
            <a:endParaRPr lang="en-US" sz="2000" dirty="0"/>
          </a:p>
          <a:p>
            <a:r>
              <a:rPr lang="en-US" sz="2000" dirty="0"/>
              <a:t>A picture is worth 1000 words—imagine trying to describe this in writing </a:t>
            </a:r>
            <a:r>
              <a:rPr lang="en-US" sz="2000" dirty="0">
                <a:sym typeface="Wingdings" pitchFamily="2" charset="2"/>
              </a:rPr>
              <a:t> </a:t>
            </a:r>
          </a:p>
          <a:p>
            <a:endParaRPr lang="en-US" sz="2000" dirty="0">
              <a:sym typeface="Wingdings" pitchFamily="2" charset="2"/>
            </a:endParaRPr>
          </a:p>
          <a:p>
            <a:endParaRPr lang="en-US" sz="2000" dirty="0"/>
          </a:p>
        </p:txBody>
      </p:sp>
      <p:sp>
        <p:nvSpPr>
          <p:cNvPr id="4" name="Slide Number Placeholder 3">
            <a:extLst>
              <a:ext uri="{FF2B5EF4-FFF2-40B4-BE49-F238E27FC236}">
                <a16:creationId xmlns:a16="http://schemas.microsoft.com/office/drawing/2014/main" id="{0935A5B0-6B68-8347-9C84-C826844B8E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6" name="Picture 5" descr="Chart, diagram&#10;&#10;Description automatically generated">
            <a:extLst>
              <a:ext uri="{FF2B5EF4-FFF2-40B4-BE49-F238E27FC236}">
                <a16:creationId xmlns:a16="http://schemas.microsoft.com/office/drawing/2014/main" id="{60CD5857-8BE4-AD4B-A025-DD71F0480819}"/>
              </a:ext>
            </a:extLst>
          </p:cNvPr>
          <p:cNvPicPr>
            <a:picLocks noChangeAspect="1"/>
          </p:cNvPicPr>
          <p:nvPr/>
        </p:nvPicPr>
        <p:blipFill rotWithShape="1">
          <a:blip r:embed="rId2"/>
          <a:srcRect l="388" b="17867"/>
          <a:stretch/>
        </p:blipFill>
        <p:spPr>
          <a:xfrm>
            <a:off x="3725333" y="979714"/>
            <a:ext cx="5418667" cy="3761619"/>
          </a:xfrm>
          <a:prstGeom prst="rect">
            <a:avLst/>
          </a:prstGeom>
        </p:spPr>
      </p:pic>
    </p:spTree>
    <p:extLst>
      <p:ext uri="{BB962C8B-B14F-4D97-AF65-F5344CB8AC3E}">
        <p14:creationId xmlns:p14="http://schemas.microsoft.com/office/powerpoint/2010/main" val="1983754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361E-EA54-D443-8AEF-8C82ADCA19C5}"/>
              </a:ext>
            </a:extLst>
          </p:cNvPr>
          <p:cNvSpPr>
            <a:spLocks noGrp="1"/>
          </p:cNvSpPr>
          <p:nvPr>
            <p:ph type="title"/>
          </p:nvPr>
        </p:nvSpPr>
        <p:spPr/>
        <p:txBody>
          <a:bodyPr/>
          <a:lstStyle/>
          <a:p>
            <a:r>
              <a:rPr lang="en-US" dirty="0"/>
              <a:t>“Technical” rules for good figures</a:t>
            </a:r>
          </a:p>
        </p:txBody>
      </p:sp>
      <p:sp>
        <p:nvSpPr>
          <p:cNvPr id="3" name="Text Placeholder 2">
            <a:extLst>
              <a:ext uri="{FF2B5EF4-FFF2-40B4-BE49-F238E27FC236}">
                <a16:creationId xmlns:a16="http://schemas.microsoft.com/office/drawing/2014/main" id="{952D3423-233F-9044-BCF7-D924A83DD74D}"/>
              </a:ext>
            </a:extLst>
          </p:cNvPr>
          <p:cNvSpPr>
            <a:spLocks noGrp="1"/>
          </p:cNvSpPr>
          <p:nvPr>
            <p:ph type="body" idx="1"/>
          </p:nvPr>
        </p:nvSpPr>
        <p:spPr>
          <a:xfrm>
            <a:off x="152400" y="923840"/>
            <a:ext cx="6199762" cy="1066746"/>
          </a:xfrm>
        </p:spPr>
        <p:txBody>
          <a:bodyPr/>
          <a:lstStyle/>
          <a:p>
            <a:pPr marL="76200" indent="0">
              <a:buNone/>
            </a:pPr>
            <a:r>
              <a:rPr lang="en-US" sz="1800" dirty="0"/>
              <a:t>Which figure is more clear and why?</a:t>
            </a:r>
          </a:p>
        </p:txBody>
      </p:sp>
      <p:sp>
        <p:nvSpPr>
          <p:cNvPr id="4" name="Slide Number Placeholder 3">
            <a:extLst>
              <a:ext uri="{FF2B5EF4-FFF2-40B4-BE49-F238E27FC236}">
                <a16:creationId xmlns:a16="http://schemas.microsoft.com/office/drawing/2014/main" id="{7852DA66-C0D6-E940-92D3-8405DC9BFE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6" name="Picture 5" descr="Chart, line chart&#10;&#10;Description automatically generated">
            <a:extLst>
              <a:ext uri="{FF2B5EF4-FFF2-40B4-BE49-F238E27FC236}">
                <a16:creationId xmlns:a16="http://schemas.microsoft.com/office/drawing/2014/main" id="{645E1A58-00FE-AC40-9E21-A9A1E695C189}"/>
              </a:ext>
            </a:extLst>
          </p:cNvPr>
          <p:cNvPicPr>
            <a:picLocks noChangeAspect="1"/>
          </p:cNvPicPr>
          <p:nvPr/>
        </p:nvPicPr>
        <p:blipFill rotWithShape="1">
          <a:blip r:embed="rId2"/>
          <a:srcRect b="18589"/>
          <a:stretch/>
        </p:blipFill>
        <p:spPr>
          <a:xfrm>
            <a:off x="457200" y="1401802"/>
            <a:ext cx="7665396" cy="2738899"/>
          </a:xfrm>
          <a:prstGeom prst="rect">
            <a:avLst/>
          </a:prstGeom>
        </p:spPr>
      </p:pic>
      <p:sp>
        <p:nvSpPr>
          <p:cNvPr id="9" name="Rectangle 8">
            <a:extLst>
              <a:ext uri="{FF2B5EF4-FFF2-40B4-BE49-F238E27FC236}">
                <a16:creationId xmlns:a16="http://schemas.microsoft.com/office/drawing/2014/main" id="{A811FD47-1655-2943-A63B-511FEFFAD8FB}"/>
              </a:ext>
            </a:extLst>
          </p:cNvPr>
          <p:cNvSpPr/>
          <p:nvPr/>
        </p:nvSpPr>
        <p:spPr>
          <a:xfrm>
            <a:off x="675261" y="4532868"/>
            <a:ext cx="7665396" cy="923330"/>
          </a:xfrm>
          <a:prstGeom prst="rect">
            <a:avLst/>
          </a:prstGeom>
        </p:spPr>
        <p:txBody>
          <a:bodyPr wrap="square">
            <a:spAutoFit/>
          </a:bodyPr>
          <a:lstStyle/>
          <a:p>
            <a:r>
              <a:rPr lang="en-US" sz="1800" dirty="0">
                <a:solidFill>
                  <a:srgbClr val="FF0000"/>
                </a:solidFill>
                <a:latin typeface="Tahoma" panose="020B0604030504040204" pitchFamily="34" charset="0"/>
                <a:ea typeface="Tahoma" panose="020B0604030504040204" pitchFamily="34" charset="0"/>
                <a:cs typeface="Tahoma" panose="020B0604030504040204" pitchFamily="34" charset="0"/>
              </a:rPr>
              <a:t>Rule: Do not trust the default settings.</a:t>
            </a:r>
          </a:p>
          <a:p>
            <a:pPr marL="285750" indent="-285750">
              <a:buFont typeface="Arial" panose="020B0604020202020204" pitchFamily="34" charset="0"/>
              <a:buChar char="•"/>
            </a:pP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Produced using Matplotlib, which defaults font size, legend, line size and color, etc. </a:t>
            </a:r>
          </a:p>
        </p:txBody>
      </p:sp>
    </p:spTree>
    <p:extLst>
      <p:ext uri="{BB962C8B-B14F-4D97-AF65-F5344CB8AC3E}">
        <p14:creationId xmlns:p14="http://schemas.microsoft.com/office/powerpoint/2010/main" val="196079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361E-EA54-D443-8AEF-8C82ADCA19C5}"/>
              </a:ext>
            </a:extLst>
          </p:cNvPr>
          <p:cNvSpPr>
            <a:spLocks noGrp="1"/>
          </p:cNvSpPr>
          <p:nvPr>
            <p:ph type="title"/>
          </p:nvPr>
        </p:nvSpPr>
        <p:spPr/>
        <p:txBody>
          <a:bodyPr/>
          <a:lstStyle/>
          <a:p>
            <a:r>
              <a:rPr lang="en-US" dirty="0"/>
              <a:t>“Technical” rules for good figures</a:t>
            </a:r>
          </a:p>
        </p:txBody>
      </p:sp>
      <p:sp>
        <p:nvSpPr>
          <p:cNvPr id="3" name="Text Placeholder 2">
            <a:extLst>
              <a:ext uri="{FF2B5EF4-FFF2-40B4-BE49-F238E27FC236}">
                <a16:creationId xmlns:a16="http://schemas.microsoft.com/office/drawing/2014/main" id="{952D3423-233F-9044-BCF7-D924A83DD74D}"/>
              </a:ext>
            </a:extLst>
          </p:cNvPr>
          <p:cNvSpPr>
            <a:spLocks noGrp="1"/>
          </p:cNvSpPr>
          <p:nvPr>
            <p:ph type="body" idx="1"/>
          </p:nvPr>
        </p:nvSpPr>
        <p:spPr>
          <a:xfrm>
            <a:off x="517435" y="4446108"/>
            <a:ext cx="8242570" cy="1832029"/>
          </a:xfrm>
        </p:spPr>
        <p:txBody>
          <a:bodyPr/>
          <a:lstStyle/>
          <a:p>
            <a:pPr marL="76200" indent="0">
              <a:buNone/>
            </a:pPr>
            <a:r>
              <a:rPr lang="en-US" sz="1800" dirty="0">
                <a:solidFill>
                  <a:srgbClr val="FF0000"/>
                </a:solidFill>
              </a:rPr>
              <a:t>Rule: Use color effectively. </a:t>
            </a:r>
          </a:p>
          <a:p>
            <a:r>
              <a:rPr lang="en-US" sz="1800" dirty="0">
                <a:solidFill>
                  <a:schemeClr val="tx1"/>
                </a:solidFill>
              </a:rPr>
              <a:t>One dataset only needs one color</a:t>
            </a:r>
          </a:p>
          <a:p>
            <a:r>
              <a:rPr lang="en-US" sz="1800" dirty="0">
                <a:solidFill>
                  <a:schemeClr val="tx1"/>
                </a:solidFill>
              </a:rPr>
              <a:t>Colors must serve a purpose to make your data more easily understood, not for aesthetics; unnecessary coloring just causes confusion</a:t>
            </a:r>
          </a:p>
          <a:p>
            <a:r>
              <a:rPr lang="en-US" sz="1800" dirty="0">
                <a:solidFill>
                  <a:schemeClr val="tx1"/>
                </a:solidFill>
              </a:rPr>
              <a:t>Be aware of color-blindness (especially red-green)</a:t>
            </a:r>
          </a:p>
        </p:txBody>
      </p:sp>
      <p:sp>
        <p:nvSpPr>
          <p:cNvPr id="4" name="Slide Number Placeholder 3">
            <a:extLst>
              <a:ext uri="{FF2B5EF4-FFF2-40B4-BE49-F238E27FC236}">
                <a16:creationId xmlns:a16="http://schemas.microsoft.com/office/drawing/2014/main" id="{7852DA66-C0D6-E940-92D3-8405DC9BFE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7" name="Picture 6" descr="A picture containing graphical user interface&#10;&#10;Description automatically generated">
            <a:extLst>
              <a:ext uri="{FF2B5EF4-FFF2-40B4-BE49-F238E27FC236}">
                <a16:creationId xmlns:a16="http://schemas.microsoft.com/office/drawing/2014/main" id="{81426E9E-3EB0-BB4A-9C12-4AFED72C61EA}"/>
              </a:ext>
            </a:extLst>
          </p:cNvPr>
          <p:cNvPicPr>
            <a:picLocks noChangeAspect="1"/>
          </p:cNvPicPr>
          <p:nvPr/>
        </p:nvPicPr>
        <p:blipFill rotWithShape="1">
          <a:blip r:embed="rId2"/>
          <a:srcRect t="7026" r="721" b="23646"/>
          <a:stretch/>
        </p:blipFill>
        <p:spPr>
          <a:xfrm>
            <a:off x="457199" y="1551238"/>
            <a:ext cx="8035048" cy="2738092"/>
          </a:xfrm>
          <a:prstGeom prst="rect">
            <a:avLst/>
          </a:prstGeom>
        </p:spPr>
      </p:pic>
      <p:sp>
        <p:nvSpPr>
          <p:cNvPr id="10" name="TextBox 9">
            <a:extLst>
              <a:ext uri="{FF2B5EF4-FFF2-40B4-BE49-F238E27FC236}">
                <a16:creationId xmlns:a16="http://schemas.microsoft.com/office/drawing/2014/main" id="{94CB34C8-C587-244F-B9BE-EB7C8DEE639F}"/>
              </a:ext>
            </a:extLst>
          </p:cNvPr>
          <p:cNvSpPr txBox="1"/>
          <p:nvPr/>
        </p:nvSpPr>
        <p:spPr>
          <a:xfrm>
            <a:off x="383994" y="966463"/>
            <a:ext cx="8376011" cy="584775"/>
          </a:xfrm>
          <a:prstGeom prst="rect">
            <a:avLst/>
          </a:prstGeom>
          <a:noFill/>
        </p:spPr>
        <p:txBody>
          <a:bodyPr wrap="none" rtlCol="0">
            <a:spAutoFit/>
          </a:bodyPr>
          <a:lstStyle/>
          <a:p>
            <a:r>
              <a:rPr lang="en-US" sz="1800" dirty="0">
                <a:latin typeface="Tahoma" panose="020B0604030504040204" pitchFamily="34" charset="0"/>
                <a:ea typeface="Tahoma" panose="020B0604030504040204" pitchFamily="34" charset="0"/>
                <a:cs typeface="Tahoma" panose="020B0604030504040204" pitchFamily="34" charset="0"/>
              </a:rPr>
              <a:t>All 3 figures show the same thing, but which panel shows the data most clearly?</a:t>
            </a:r>
          </a:p>
          <a:p>
            <a:endParaRPr lang="en-US" dirty="0"/>
          </a:p>
        </p:txBody>
      </p:sp>
    </p:spTree>
    <p:extLst>
      <p:ext uri="{BB962C8B-B14F-4D97-AF65-F5344CB8AC3E}">
        <p14:creationId xmlns:p14="http://schemas.microsoft.com/office/powerpoint/2010/main" val="276474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361E-EA54-D443-8AEF-8C82ADCA19C5}"/>
              </a:ext>
            </a:extLst>
          </p:cNvPr>
          <p:cNvSpPr>
            <a:spLocks noGrp="1"/>
          </p:cNvSpPr>
          <p:nvPr>
            <p:ph type="title"/>
          </p:nvPr>
        </p:nvSpPr>
        <p:spPr/>
        <p:txBody>
          <a:bodyPr/>
          <a:lstStyle/>
          <a:p>
            <a:r>
              <a:rPr lang="en-US" dirty="0"/>
              <a:t>“Technical” rules for good figures</a:t>
            </a:r>
          </a:p>
        </p:txBody>
      </p:sp>
      <p:sp>
        <p:nvSpPr>
          <p:cNvPr id="3" name="Text Placeholder 2">
            <a:extLst>
              <a:ext uri="{FF2B5EF4-FFF2-40B4-BE49-F238E27FC236}">
                <a16:creationId xmlns:a16="http://schemas.microsoft.com/office/drawing/2014/main" id="{952D3423-233F-9044-BCF7-D924A83DD74D}"/>
              </a:ext>
            </a:extLst>
          </p:cNvPr>
          <p:cNvSpPr>
            <a:spLocks noGrp="1"/>
          </p:cNvSpPr>
          <p:nvPr>
            <p:ph type="body" idx="1"/>
          </p:nvPr>
        </p:nvSpPr>
        <p:spPr>
          <a:xfrm>
            <a:off x="152400" y="889000"/>
            <a:ext cx="3485745" cy="432217"/>
          </a:xfrm>
        </p:spPr>
        <p:txBody>
          <a:bodyPr/>
          <a:lstStyle/>
          <a:p>
            <a:pPr marL="76200" indent="0">
              <a:buNone/>
            </a:pPr>
            <a:r>
              <a:rPr lang="en-US" sz="1800" dirty="0"/>
              <a:t>What is wrong with this figure? </a:t>
            </a:r>
          </a:p>
        </p:txBody>
      </p:sp>
      <p:sp>
        <p:nvSpPr>
          <p:cNvPr id="4" name="Slide Number Placeholder 3">
            <a:extLst>
              <a:ext uri="{FF2B5EF4-FFF2-40B4-BE49-F238E27FC236}">
                <a16:creationId xmlns:a16="http://schemas.microsoft.com/office/drawing/2014/main" id="{7852DA66-C0D6-E940-92D3-8405DC9BFE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7" name="Picture 6" descr="Graphical user interface&#10;&#10;Description automatically generated with low confidence">
            <a:extLst>
              <a:ext uri="{FF2B5EF4-FFF2-40B4-BE49-F238E27FC236}">
                <a16:creationId xmlns:a16="http://schemas.microsoft.com/office/drawing/2014/main" id="{F7BA8FA1-B316-2A46-8CE7-5128083BAB8A}"/>
              </a:ext>
            </a:extLst>
          </p:cNvPr>
          <p:cNvPicPr>
            <a:picLocks noChangeAspect="1"/>
          </p:cNvPicPr>
          <p:nvPr/>
        </p:nvPicPr>
        <p:blipFill rotWithShape="1">
          <a:blip r:embed="rId2"/>
          <a:srcRect r="49920" b="35225"/>
          <a:stretch/>
        </p:blipFill>
        <p:spPr>
          <a:xfrm>
            <a:off x="100519" y="1321217"/>
            <a:ext cx="3294434" cy="2915514"/>
          </a:xfrm>
          <a:prstGeom prst="rect">
            <a:avLst/>
          </a:prstGeom>
        </p:spPr>
      </p:pic>
      <p:sp>
        <p:nvSpPr>
          <p:cNvPr id="8" name="TextBox 7">
            <a:extLst>
              <a:ext uri="{FF2B5EF4-FFF2-40B4-BE49-F238E27FC236}">
                <a16:creationId xmlns:a16="http://schemas.microsoft.com/office/drawing/2014/main" id="{0F9C72EF-EEA9-564E-874F-A788199E652F}"/>
              </a:ext>
            </a:extLst>
          </p:cNvPr>
          <p:cNvSpPr txBox="1"/>
          <p:nvPr/>
        </p:nvSpPr>
        <p:spPr>
          <a:xfrm>
            <a:off x="3148519" y="1709302"/>
            <a:ext cx="2824802" cy="160043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Overlapping chaos</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Legend covers data</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Too many ticks on axes</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Background color and grid</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endParaRPr lang="en-US"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How would you fix it?</a:t>
            </a:r>
          </a:p>
        </p:txBody>
      </p:sp>
      <p:pic>
        <p:nvPicPr>
          <p:cNvPr id="9" name="Picture 8" descr="Graphical user interface&#10;&#10;Description automatically generated with low confidence">
            <a:extLst>
              <a:ext uri="{FF2B5EF4-FFF2-40B4-BE49-F238E27FC236}">
                <a16:creationId xmlns:a16="http://schemas.microsoft.com/office/drawing/2014/main" id="{5B49A0D8-1C9F-1E44-AD7C-09501AF9CE5A}"/>
              </a:ext>
            </a:extLst>
          </p:cNvPr>
          <p:cNvPicPr>
            <a:picLocks noChangeAspect="1"/>
          </p:cNvPicPr>
          <p:nvPr/>
        </p:nvPicPr>
        <p:blipFill rotWithShape="1">
          <a:blip r:embed="rId2"/>
          <a:srcRect l="50080" b="35225"/>
          <a:stretch/>
        </p:blipFill>
        <p:spPr>
          <a:xfrm>
            <a:off x="5635556" y="1321216"/>
            <a:ext cx="3283919" cy="2915513"/>
          </a:xfrm>
          <a:prstGeom prst="rect">
            <a:avLst/>
          </a:prstGeom>
        </p:spPr>
      </p:pic>
      <p:sp>
        <p:nvSpPr>
          <p:cNvPr id="10" name="Rectangle 9">
            <a:extLst>
              <a:ext uri="{FF2B5EF4-FFF2-40B4-BE49-F238E27FC236}">
                <a16:creationId xmlns:a16="http://schemas.microsoft.com/office/drawing/2014/main" id="{D95B27AA-7590-3345-8CBA-0B7E3B62FC94}"/>
              </a:ext>
            </a:extLst>
          </p:cNvPr>
          <p:cNvSpPr/>
          <p:nvPr/>
        </p:nvSpPr>
        <p:spPr>
          <a:xfrm>
            <a:off x="418290" y="4296969"/>
            <a:ext cx="7901621" cy="1200329"/>
          </a:xfrm>
          <a:prstGeom prst="rect">
            <a:avLst/>
          </a:prstGeom>
        </p:spPr>
        <p:txBody>
          <a:bodyPr wrap="square">
            <a:spAutoFit/>
          </a:bodyPr>
          <a:lstStyle/>
          <a:p>
            <a:r>
              <a:rPr lang="en-US" sz="1800" dirty="0">
                <a:solidFill>
                  <a:srgbClr val="FF0000"/>
                </a:solidFill>
                <a:latin typeface="Tahoma" panose="020B0604030504040204" pitchFamily="34" charset="0"/>
                <a:ea typeface="Tahoma" panose="020B0604030504040204" pitchFamily="34" charset="0"/>
                <a:cs typeface="Tahoma" panose="020B0604030504040204" pitchFamily="34" charset="0"/>
              </a:rPr>
              <a:t>Rule: Avoid chart junk</a:t>
            </a:r>
          </a:p>
          <a:p>
            <a:endParaRPr lang="en-US" sz="1800" dirty="0">
              <a:solidFill>
                <a:srgbClr val="FF0000"/>
              </a:solidFill>
              <a:latin typeface="Tahoma" panose="020B0604030504040204" pitchFamily="34" charset="0"/>
              <a:ea typeface="Tahoma" panose="020B0604030504040204" pitchFamily="34" charset="0"/>
              <a:cs typeface="Tahoma" panose="020B0604030504040204" pitchFamily="34" charset="0"/>
            </a:endParaRPr>
          </a:p>
          <a:p>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Always ask if an element is necessary</a:t>
            </a:r>
          </a:p>
          <a:p>
            <a:pPr marL="285750" indent="-285750">
              <a:buFont typeface="Arial" panose="020B0604020202020204" pitchFamily="34" charset="0"/>
              <a:buChar char="•"/>
            </a:pP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Includes colors, background, number of ticks, etc. </a:t>
            </a:r>
          </a:p>
        </p:txBody>
      </p:sp>
    </p:spTree>
    <p:extLst>
      <p:ext uri="{BB962C8B-B14F-4D97-AF65-F5344CB8AC3E}">
        <p14:creationId xmlns:p14="http://schemas.microsoft.com/office/powerpoint/2010/main" val="64132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361E-EA54-D443-8AEF-8C82ADCA19C5}"/>
              </a:ext>
            </a:extLst>
          </p:cNvPr>
          <p:cNvSpPr>
            <a:spLocks noGrp="1"/>
          </p:cNvSpPr>
          <p:nvPr>
            <p:ph type="title"/>
          </p:nvPr>
        </p:nvSpPr>
        <p:spPr/>
        <p:txBody>
          <a:bodyPr/>
          <a:lstStyle/>
          <a:p>
            <a:r>
              <a:rPr lang="en-US" dirty="0"/>
              <a:t>Captions are not optional</a:t>
            </a:r>
          </a:p>
        </p:txBody>
      </p:sp>
      <p:sp>
        <p:nvSpPr>
          <p:cNvPr id="3" name="Text Placeholder 2">
            <a:extLst>
              <a:ext uri="{FF2B5EF4-FFF2-40B4-BE49-F238E27FC236}">
                <a16:creationId xmlns:a16="http://schemas.microsoft.com/office/drawing/2014/main" id="{952D3423-233F-9044-BCF7-D924A83DD74D}"/>
              </a:ext>
            </a:extLst>
          </p:cNvPr>
          <p:cNvSpPr>
            <a:spLocks noGrp="1"/>
          </p:cNvSpPr>
          <p:nvPr>
            <p:ph type="body" idx="1"/>
          </p:nvPr>
        </p:nvSpPr>
        <p:spPr>
          <a:xfrm>
            <a:off x="152400" y="889000"/>
            <a:ext cx="3708400" cy="5397500"/>
          </a:xfrm>
        </p:spPr>
        <p:txBody>
          <a:bodyPr/>
          <a:lstStyle/>
          <a:p>
            <a:r>
              <a:rPr lang="en-US" dirty="0"/>
              <a:t>The figure and caption should stand on their own</a:t>
            </a:r>
          </a:p>
          <a:p>
            <a:pPr lvl="1">
              <a:buFont typeface="Courier New" panose="02070309020205020404" pitchFamily="49" charset="0"/>
              <a:buChar char="o"/>
            </a:pPr>
            <a:r>
              <a:rPr lang="en-US" dirty="0"/>
              <a:t>Anybody should be able to understand the data without reading the rest of the paper</a:t>
            </a:r>
          </a:p>
          <a:p>
            <a:pPr lvl="1">
              <a:buFont typeface="Courier New" panose="02070309020205020404" pitchFamily="49" charset="0"/>
              <a:buChar char="o"/>
            </a:pPr>
            <a:endParaRPr lang="en-US" dirty="0"/>
          </a:p>
          <a:p>
            <a:r>
              <a:rPr lang="en-US" dirty="0"/>
              <a:t>There’s no shame in a long caption as long as it’s necessary to explain the figure.</a:t>
            </a:r>
          </a:p>
          <a:p>
            <a:endParaRPr lang="en-US" dirty="0"/>
          </a:p>
        </p:txBody>
      </p:sp>
      <p:sp>
        <p:nvSpPr>
          <p:cNvPr id="4" name="Slide Number Placeholder 3">
            <a:extLst>
              <a:ext uri="{FF2B5EF4-FFF2-40B4-BE49-F238E27FC236}">
                <a16:creationId xmlns:a16="http://schemas.microsoft.com/office/drawing/2014/main" id="{7852DA66-C0D6-E940-92D3-8405DC9BFE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pic>
        <p:nvPicPr>
          <p:cNvPr id="5" name="Picture 4" descr="Chart, diagram&#10;&#10;Description automatically generated">
            <a:extLst>
              <a:ext uri="{FF2B5EF4-FFF2-40B4-BE49-F238E27FC236}">
                <a16:creationId xmlns:a16="http://schemas.microsoft.com/office/drawing/2014/main" id="{8E2C3D85-53B5-BA42-9FC3-F7542C33076E}"/>
              </a:ext>
            </a:extLst>
          </p:cNvPr>
          <p:cNvPicPr>
            <a:picLocks noChangeAspect="1"/>
          </p:cNvPicPr>
          <p:nvPr/>
        </p:nvPicPr>
        <p:blipFill>
          <a:blip r:embed="rId2"/>
          <a:stretch>
            <a:fillRect/>
          </a:stretch>
        </p:blipFill>
        <p:spPr>
          <a:xfrm>
            <a:off x="4099365" y="1427124"/>
            <a:ext cx="4755414" cy="4003752"/>
          </a:xfrm>
          <a:prstGeom prst="rect">
            <a:avLst/>
          </a:prstGeom>
        </p:spPr>
      </p:pic>
    </p:spTree>
    <p:extLst>
      <p:ext uri="{BB962C8B-B14F-4D97-AF65-F5344CB8AC3E}">
        <p14:creationId xmlns:p14="http://schemas.microsoft.com/office/powerpoint/2010/main" val="1165476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99CF3-8123-0643-A03B-BB5DC880EE62}"/>
              </a:ext>
            </a:extLst>
          </p:cNvPr>
          <p:cNvSpPr>
            <a:spLocks noGrp="1"/>
          </p:cNvSpPr>
          <p:nvPr>
            <p:ph type="title"/>
          </p:nvPr>
        </p:nvSpPr>
        <p:spPr>
          <a:xfrm>
            <a:off x="152400" y="152399"/>
            <a:ext cx="8839200" cy="1013791"/>
          </a:xfrm>
        </p:spPr>
        <p:txBody>
          <a:bodyPr/>
          <a:lstStyle/>
          <a:p>
            <a:pPr marL="76200"/>
            <a:r>
              <a:rPr lang="en-US" sz="3200" dirty="0"/>
              <a:t>We’re scientists, not writers. Why does this matter?</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6" name="Text Placeholder 5">
            <a:extLst>
              <a:ext uri="{FF2B5EF4-FFF2-40B4-BE49-F238E27FC236}">
                <a16:creationId xmlns:a16="http://schemas.microsoft.com/office/drawing/2014/main" id="{519D425F-4D0D-F94F-AA30-8CECD1809BCA}"/>
              </a:ext>
            </a:extLst>
          </p:cNvPr>
          <p:cNvSpPr>
            <a:spLocks noGrp="1"/>
          </p:cNvSpPr>
          <p:nvPr>
            <p:ph type="body" idx="1"/>
          </p:nvPr>
        </p:nvSpPr>
        <p:spPr>
          <a:xfrm>
            <a:off x="152400" y="1603512"/>
            <a:ext cx="8839200" cy="4682987"/>
          </a:xfrm>
        </p:spPr>
        <p:txBody>
          <a:bodyPr/>
          <a:lstStyle/>
          <a:p>
            <a:pPr marL="76200" indent="0">
              <a:buNone/>
            </a:pPr>
            <a:r>
              <a:rPr lang="en-US" sz="2000" dirty="0">
                <a:latin typeface="Tahoma" panose="020B0604030504040204" pitchFamily="34" charset="0"/>
                <a:ea typeface="Tahoma" panose="020B0604030504040204" pitchFamily="34" charset="0"/>
                <a:cs typeface="Tahoma" panose="020B0604030504040204" pitchFamily="34" charset="0"/>
              </a:rPr>
              <a:t>“As a scientist, you are a professional writer: your career is built on successful proposals and papers*.” </a:t>
            </a:r>
          </a:p>
          <a:p>
            <a:pPr marL="76200"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76200" indent="0">
              <a:buNone/>
            </a:pPr>
            <a:r>
              <a:rPr lang="en-US" sz="2000" dirty="0">
                <a:latin typeface="Tahoma" panose="020B0604030504040204" pitchFamily="34" charset="0"/>
                <a:ea typeface="Tahoma" panose="020B0604030504040204" pitchFamily="34" charset="0"/>
                <a:cs typeface="Tahoma" panose="020B0604030504040204" pitchFamily="34" charset="0"/>
              </a:rPr>
              <a:t>“Publish or perish.”  </a:t>
            </a:r>
          </a:p>
          <a:p>
            <a:endParaRPr lang="en-US" sz="2000" dirty="0">
              <a:latin typeface="Tahoma" panose="020B0604030504040204" pitchFamily="34" charset="0"/>
              <a:ea typeface="Tahoma" panose="020B0604030504040204" pitchFamily="34" charset="0"/>
              <a:cs typeface="Tahoma" panose="020B0604030504040204" pitchFamily="34" charset="0"/>
            </a:endParaRPr>
          </a:p>
          <a:p>
            <a:pPr marL="76200" indent="0">
              <a:buNone/>
            </a:pPr>
            <a:r>
              <a:rPr lang="en-US" sz="2000" dirty="0">
                <a:latin typeface="Tahoma" panose="020B0604030504040204" pitchFamily="34" charset="0"/>
                <a:ea typeface="Tahoma" panose="020B0604030504040204" pitchFamily="34" charset="0"/>
                <a:cs typeface="Tahoma" panose="020B0604030504040204" pitchFamily="34" charset="0"/>
              </a:rPr>
              <a:t>“In science, the credit goes to the man who convinces the world, not the man to whom the idea first occurs.” – Sir William Osler</a:t>
            </a:r>
          </a:p>
          <a:p>
            <a:endParaRPr lang="en-US" sz="2000" dirty="0">
              <a:latin typeface="Tahoma" panose="020B0604030504040204" pitchFamily="34" charset="0"/>
              <a:ea typeface="Tahoma" panose="020B0604030504040204" pitchFamily="34" charset="0"/>
              <a:cs typeface="Tahoma" panose="020B0604030504040204" pitchFamily="34" charset="0"/>
            </a:endParaRPr>
          </a:p>
          <a:p>
            <a:endParaRPr lang="en-US" sz="2000" dirty="0">
              <a:latin typeface="Tahoma" panose="020B0604030504040204" pitchFamily="34" charset="0"/>
              <a:ea typeface="Tahoma" panose="020B0604030504040204" pitchFamily="34" charset="0"/>
              <a:cs typeface="Tahoma" panose="020B0604030504040204" pitchFamily="34" charset="0"/>
            </a:endParaRPr>
          </a:p>
          <a:p>
            <a:pPr marL="76200" indent="0">
              <a:buNone/>
            </a:pPr>
            <a:r>
              <a:rPr lang="en-US" sz="2000" dirty="0">
                <a:latin typeface="Tahoma" panose="020B0604030504040204" pitchFamily="34" charset="0"/>
                <a:ea typeface="Tahoma" panose="020B0604030504040204" pitchFamily="34" charset="0"/>
                <a:cs typeface="Tahoma" panose="020B0604030504040204" pitchFamily="34" charset="0"/>
              </a:rPr>
              <a:t>What good is your work if it isn’t shared?</a:t>
            </a:r>
          </a:p>
          <a:p>
            <a:pPr marL="76200" indent="0">
              <a:buNone/>
            </a:pPr>
            <a:br>
              <a:rPr lang="en-US" sz="2000" baseline="30000" dirty="0">
                <a:latin typeface="Tahoma" panose="020B0604030504040204" pitchFamily="34" charset="0"/>
                <a:ea typeface="Tahoma" panose="020B0604030504040204" pitchFamily="34" charset="0"/>
                <a:cs typeface="Tahoma" panose="020B0604030504040204" pitchFamily="34" charset="0"/>
              </a:rPr>
            </a:br>
            <a:br>
              <a:rPr lang="en-US" sz="2000" baseline="30000" dirty="0">
                <a:latin typeface="Tahoma" panose="020B0604030504040204" pitchFamily="34" charset="0"/>
                <a:ea typeface="Tahoma" panose="020B0604030504040204" pitchFamily="34" charset="0"/>
                <a:cs typeface="Tahoma" panose="020B0604030504040204" pitchFamily="34" charset="0"/>
              </a:rPr>
            </a:br>
            <a:endParaRPr lang="en-US" sz="2000" dirty="0"/>
          </a:p>
        </p:txBody>
      </p:sp>
      <p:sp>
        <p:nvSpPr>
          <p:cNvPr id="4" name="Slide Number Placeholder 3">
            <a:extLst>
              <a:ext uri="{FF2B5EF4-FFF2-40B4-BE49-F238E27FC236}">
                <a16:creationId xmlns:a16="http://schemas.microsoft.com/office/drawing/2014/main" id="{A7ADEC96-419F-1B4A-A433-04F80BB0F5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5" name="Rectangle 4">
            <a:extLst>
              <a:ext uri="{FF2B5EF4-FFF2-40B4-BE49-F238E27FC236}">
                <a16:creationId xmlns:a16="http://schemas.microsoft.com/office/drawing/2014/main" id="{689E42E5-3F3F-1141-9CEE-9650E57B66EC}"/>
              </a:ext>
            </a:extLst>
          </p:cNvPr>
          <p:cNvSpPr/>
          <p:nvPr/>
        </p:nvSpPr>
        <p:spPr>
          <a:xfrm>
            <a:off x="2813824" y="6512242"/>
            <a:ext cx="5977054" cy="246221"/>
          </a:xfrm>
          <a:prstGeom prst="rect">
            <a:avLst/>
          </a:prstGeom>
        </p:spPr>
        <p:txBody>
          <a:bodyPr wrap="square">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*Schimel, J. 2012, Writing science: How to write papers that get cited and proposals that get funded.</a:t>
            </a:r>
          </a:p>
        </p:txBody>
      </p:sp>
    </p:spTree>
    <p:extLst>
      <p:ext uri="{BB962C8B-B14F-4D97-AF65-F5344CB8AC3E}">
        <p14:creationId xmlns:p14="http://schemas.microsoft.com/office/powerpoint/2010/main" val="28427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81E9D-9569-824E-8D7B-957327CFA888}"/>
              </a:ext>
            </a:extLst>
          </p:cNvPr>
          <p:cNvSpPr>
            <a:spLocks noGrp="1"/>
          </p:cNvSpPr>
          <p:nvPr>
            <p:ph type="title"/>
          </p:nvPr>
        </p:nvSpPr>
        <p:spPr/>
        <p:txBody>
          <a:bodyPr/>
          <a:lstStyle/>
          <a:p>
            <a:r>
              <a:rPr lang="en-US" dirty="0"/>
              <a:t>Adapt the figure to the setting</a:t>
            </a:r>
          </a:p>
        </p:txBody>
      </p:sp>
      <p:sp>
        <p:nvSpPr>
          <p:cNvPr id="3" name="Text Placeholder 2">
            <a:extLst>
              <a:ext uri="{FF2B5EF4-FFF2-40B4-BE49-F238E27FC236}">
                <a16:creationId xmlns:a16="http://schemas.microsoft.com/office/drawing/2014/main" id="{362D8E2C-4FE2-844F-A40D-B5DEF51D6A8A}"/>
              </a:ext>
            </a:extLst>
          </p:cNvPr>
          <p:cNvSpPr>
            <a:spLocks noGrp="1"/>
          </p:cNvSpPr>
          <p:nvPr>
            <p:ph type="body" idx="1"/>
          </p:nvPr>
        </p:nvSpPr>
        <p:spPr/>
        <p:txBody>
          <a:bodyPr/>
          <a:lstStyle/>
          <a:p>
            <a:r>
              <a:rPr lang="en-US" dirty="0">
                <a:solidFill>
                  <a:schemeClr val="tx1"/>
                </a:solidFill>
              </a:rPr>
              <a:t>How long does will somebody be looking at this?</a:t>
            </a:r>
          </a:p>
          <a:p>
            <a:pPr lvl="1"/>
            <a:r>
              <a:rPr lang="en-US" dirty="0">
                <a:solidFill>
                  <a:schemeClr val="tx1"/>
                </a:solidFill>
              </a:rPr>
              <a:t>Talks (&lt;1 minute per slide)</a:t>
            </a:r>
          </a:p>
          <a:p>
            <a:pPr lvl="1"/>
            <a:r>
              <a:rPr lang="en-US" dirty="0">
                <a:solidFill>
                  <a:schemeClr val="tx1"/>
                </a:solidFill>
              </a:rPr>
              <a:t>Papers (all the time they need)</a:t>
            </a:r>
          </a:p>
          <a:p>
            <a:endParaRPr lang="en-US" dirty="0">
              <a:solidFill>
                <a:schemeClr val="tx1"/>
              </a:solidFill>
            </a:endParaRPr>
          </a:p>
          <a:p>
            <a:r>
              <a:rPr lang="en-US" dirty="0">
                <a:solidFill>
                  <a:schemeClr val="tx1"/>
                </a:solidFill>
              </a:rPr>
              <a:t>Which one would you prefer for a talk vs. a paper?</a:t>
            </a:r>
          </a:p>
          <a:p>
            <a:endParaRPr lang="en-US" dirty="0">
              <a:solidFill>
                <a:schemeClr val="tx1"/>
              </a:solidFill>
            </a:endParaRPr>
          </a:p>
        </p:txBody>
      </p:sp>
      <p:sp>
        <p:nvSpPr>
          <p:cNvPr id="4" name="Slide Number Placeholder 3">
            <a:extLst>
              <a:ext uri="{FF2B5EF4-FFF2-40B4-BE49-F238E27FC236}">
                <a16:creationId xmlns:a16="http://schemas.microsoft.com/office/drawing/2014/main" id="{B4BC55CF-17A8-C440-B5EF-5C494E5BC8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pic>
        <p:nvPicPr>
          <p:cNvPr id="6" name="Picture 5" descr="Diagram&#10;&#10;Description automatically generated">
            <a:extLst>
              <a:ext uri="{FF2B5EF4-FFF2-40B4-BE49-F238E27FC236}">
                <a16:creationId xmlns:a16="http://schemas.microsoft.com/office/drawing/2014/main" id="{6C1D8C54-2E5C-5A49-AEBF-9F3605F76FDE}"/>
              </a:ext>
            </a:extLst>
          </p:cNvPr>
          <p:cNvPicPr>
            <a:picLocks noChangeAspect="1"/>
          </p:cNvPicPr>
          <p:nvPr/>
        </p:nvPicPr>
        <p:blipFill rotWithShape="1">
          <a:blip r:embed="rId2"/>
          <a:srcRect l="53" r="-1" b="29220"/>
          <a:stretch/>
        </p:blipFill>
        <p:spPr>
          <a:xfrm>
            <a:off x="1385074" y="3287184"/>
            <a:ext cx="6373851" cy="3094566"/>
          </a:xfrm>
          <a:prstGeom prst="rect">
            <a:avLst/>
          </a:prstGeom>
        </p:spPr>
      </p:pic>
    </p:spTree>
    <p:extLst>
      <p:ext uri="{BB962C8B-B14F-4D97-AF65-F5344CB8AC3E}">
        <p14:creationId xmlns:p14="http://schemas.microsoft.com/office/powerpoint/2010/main" val="3833025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0E30-026C-7D41-AEEC-4F591D0A6A45}"/>
              </a:ext>
            </a:extLst>
          </p:cNvPr>
          <p:cNvSpPr>
            <a:spLocks noGrp="1"/>
          </p:cNvSpPr>
          <p:nvPr>
            <p:ph type="title"/>
          </p:nvPr>
        </p:nvSpPr>
        <p:spPr>
          <a:xfrm>
            <a:off x="152400" y="152400"/>
            <a:ext cx="8839200" cy="1050758"/>
          </a:xfrm>
        </p:spPr>
        <p:txBody>
          <a:bodyPr/>
          <a:lstStyle/>
          <a:p>
            <a:r>
              <a:rPr lang="en-US" dirty="0"/>
              <a:t>Which software(s) should I use to make figures?</a:t>
            </a:r>
          </a:p>
        </p:txBody>
      </p:sp>
      <p:sp>
        <p:nvSpPr>
          <p:cNvPr id="3" name="Text Placeholder 2">
            <a:extLst>
              <a:ext uri="{FF2B5EF4-FFF2-40B4-BE49-F238E27FC236}">
                <a16:creationId xmlns:a16="http://schemas.microsoft.com/office/drawing/2014/main" id="{19A6E8D9-35D4-BB45-B3C2-8924C7EF588E}"/>
              </a:ext>
            </a:extLst>
          </p:cNvPr>
          <p:cNvSpPr>
            <a:spLocks noGrp="1"/>
          </p:cNvSpPr>
          <p:nvPr>
            <p:ph type="body" idx="1"/>
          </p:nvPr>
        </p:nvSpPr>
        <p:spPr>
          <a:xfrm>
            <a:off x="152400" y="1443788"/>
            <a:ext cx="8839200" cy="4110345"/>
          </a:xfrm>
        </p:spPr>
        <p:txBody>
          <a:bodyPr/>
          <a:lstStyle/>
          <a:p>
            <a:pPr marL="76200" indent="0">
              <a:buNone/>
            </a:pPr>
            <a:r>
              <a:rPr lang="en-US" sz="2000" dirty="0"/>
              <a:t>First, always check with the journal, there are probably rules already in place for this. </a:t>
            </a:r>
          </a:p>
          <a:p>
            <a:pPr marL="76200" indent="0">
              <a:buNone/>
            </a:pPr>
            <a:endParaRPr lang="en-US" dirty="0"/>
          </a:p>
          <a:p>
            <a:pPr marL="76200" indent="0">
              <a:buNone/>
            </a:pPr>
            <a:r>
              <a:rPr lang="en-US" sz="1800" dirty="0"/>
              <a:t>Plotting</a:t>
            </a:r>
          </a:p>
          <a:p>
            <a:pPr lvl="1">
              <a:buFont typeface="Courier New" panose="02070309020205020404" pitchFamily="49" charset="0"/>
              <a:buChar char="o"/>
            </a:pPr>
            <a:r>
              <a:rPr lang="en-US" sz="1600" dirty="0"/>
              <a:t>Matplotlib (Python)/R: good if you have some prior experience</a:t>
            </a:r>
          </a:p>
          <a:p>
            <a:pPr lvl="1">
              <a:buFont typeface="Courier New" panose="02070309020205020404" pitchFamily="49" charset="0"/>
              <a:buChar char="o"/>
            </a:pPr>
            <a:r>
              <a:rPr lang="en-US" sz="1600" dirty="0"/>
              <a:t>GraphPad Prism: great for all things biostatistics-related</a:t>
            </a:r>
          </a:p>
          <a:p>
            <a:pPr lvl="1">
              <a:buFont typeface="Courier New" panose="02070309020205020404" pitchFamily="49" charset="0"/>
              <a:buChar char="o"/>
            </a:pPr>
            <a:r>
              <a:rPr lang="en-US" sz="1600" dirty="0"/>
              <a:t>Excel: not preferred for publication, but good to make starting figures</a:t>
            </a:r>
          </a:p>
          <a:p>
            <a:pPr lvl="1"/>
            <a:endParaRPr lang="en-US" dirty="0"/>
          </a:p>
          <a:p>
            <a:pPr marL="76200" indent="0">
              <a:buNone/>
            </a:pPr>
            <a:r>
              <a:rPr lang="en-US" sz="1800" dirty="0"/>
              <a:t>Graphics: </a:t>
            </a:r>
          </a:p>
          <a:p>
            <a:pPr lvl="1">
              <a:buFont typeface="Courier New" panose="02070309020205020404" pitchFamily="49" charset="0"/>
              <a:buChar char="o"/>
            </a:pPr>
            <a:r>
              <a:rPr lang="en-US" sz="1600" dirty="0"/>
              <a:t>Inkscape: good for introductory schematics</a:t>
            </a:r>
          </a:p>
          <a:p>
            <a:pPr lvl="1">
              <a:buFont typeface="Courier New" panose="02070309020205020404" pitchFamily="49" charset="0"/>
              <a:buChar char="o"/>
            </a:pPr>
            <a:r>
              <a:rPr lang="en-US" sz="1600" dirty="0" err="1"/>
              <a:t>BioRender</a:t>
            </a:r>
            <a:r>
              <a:rPr lang="en-US" sz="1600" dirty="0"/>
              <a:t> (anything biology-related)</a:t>
            </a:r>
          </a:p>
          <a:p>
            <a:pPr lvl="1"/>
            <a:endParaRPr lang="en-US" dirty="0"/>
          </a:p>
        </p:txBody>
      </p:sp>
      <p:sp>
        <p:nvSpPr>
          <p:cNvPr id="4" name="Slide Number Placeholder 3">
            <a:extLst>
              <a:ext uri="{FF2B5EF4-FFF2-40B4-BE49-F238E27FC236}">
                <a16:creationId xmlns:a16="http://schemas.microsoft.com/office/drawing/2014/main" id="{3DE9F82C-B1C7-6E45-97FF-36A2674A22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5" name="TextBox 4">
            <a:extLst>
              <a:ext uri="{FF2B5EF4-FFF2-40B4-BE49-F238E27FC236}">
                <a16:creationId xmlns:a16="http://schemas.microsoft.com/office/drawing/2014/main" id="{3ECA621A-3F05-044B-B101-7409B13CFB84}"/>
              </a:ext>
            </a:extLst>
          </p:cNvPr>
          <p:cNvSpPr txBox="1"/>
          <p:nvPr/>
        </p:nvSpPr>
        <p:spPr>
          <a:xfrm>
            <a:off x="982494" y="6477000"/>
            <a:ext cx="2645923" cy="307777"/>
          </a:xfrm>
          <a:prstGeom prst="rect">
            <a:avLst/>
          </a:prstGeom>
          <a:noFill/>
        </p:spPr>
        <p:txBody>
          <a:bodyPr wrap="square" rtlCol="0">
            <a:spAutoFit/>
          </a:bodyPr>
          <a:lstStyle/>
          <a:p>
            <a:r>
              <a:rPr lang="en-US" dirty="0"/>
              <a:t>*References/links on last slide</a:t>
            </a:r>
          </a:p>
        </p:txBody>
      </p:sp>
    </p:spTree>
    <p:extLst>
      <p:ext uri="{BB962C8B-B14F-4D97-AF65-F5344CB8AC3E}">
        <p14:creationId xmlns:p14="http://schemas.microsoft.com/office/powerpoint/2010/main" val="4009306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C7ACF-74FF-CE40-B581-92B0830BA1DB}"/>
              </a:ext>
            </a:extLst>
          </p:cNvPr>
          <p:cNvSpPr>
            <a:spLocks noGrp="1"/>
          </p:cNvSpPr>
          <p:nvPr>
            <p:ph type="title"/>
          </p:nvPr>
        </p:nvSpPr>
        <p:spPr/>
        <p:txBody>
          <a:bodyPr/>
          <a:lstStyle/>
          <a:p>
            <a:r>
              <a:rPr lang="en-US" dirty="0"/>
              <a:t>Time to look at your figures/captions</a:t>
            </a:r>
          </a:p>
        </p:txBody>
      </p:sp>
      <p:sp>
        <p:nvSpPr>
          <p:cNvPr id="3" name="Text Placeholder 2">
            <a:extLst>
              <a:ext uri="{FF2B5EF4-FFF2-40B4-BE49-F238E27FC236}">
                <a16:creationId xmlns:a16="http://schemas.microsoft.com/office/drawing/2014/main" id="{430981C4-BCB0-BB45-9DD9-3D96EB46ACE7}"/>
              </a:ext>
            </a:extLst>
          </p:cNvPr>
          <p:cNvSpPr>
            <a:spLocks noGrp="1"/>
          </p:cNvSpPr>
          <p:nvPr>
            <p:ph type="body" idx="1"/>
          </p:nvPr>
        </p:nvSpPr>
        <p:spPr>
          <a:xfrm>
            <a:off x="152400" y="1183340"/>
            <a:ext cx="8839200" cy="5103159"/>
          </a:xfrm>
        </p:spPr>
        <p:txBody>
          <a:bodyPr/>
          <a:lstStyle/>
          <a:p>
            <a:r>
              <a:rPr lang="en-US" dirty="0"/>
              <a:t>Is the message clear?</a:t>
            </a:r>
          </a:p>
          <a:p>
            <a:endParaRPr lang="en-US" dirty="0"/>
          </a:p>
          <a:p>
            <a:r>
              <a:rPr lang="en-US" dirty="0"/>
              <a:t>If I found this figure laying on the floor, would I be able to understand it?</a:t>
            </a:r>
          </a:p>
          <a:p>
            <a:endParaRPr lang="en-US" dirty="0"/>
          </a:p>
          <a:p>
            <a:endParaRPr lang="en-US" dirty="0"/>
          </a:p>
        </p:txBody>
      </p:sp>
      <p:sp>
        <p:nvSpPr>
          <p:cNvPr id="4" name="Slide Number Placeholder 3">
            <a:extLst>
              <a:ext uri="{FF2B5EF4-FFF2-40B4-BE49-F238E27FC236}">
                <a16:creationId xmlns:a16="http://schemas.microsoft.com/office/drawing/2014/main" id="{7AC45D9F-38C7-F843-BA2F-087360F05D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Tree>
    <p:extLst>
      <p:ext uri="{BB962C8B-B14F-4D97-AF65-F5344CB8AC3E}">
        <p14:creationId xmlns:p14="http://schemas.microsoft.com/office/powerpoint/2010/main" val="3878161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1F5A-1468-174C-B5F7-7DB532106460}"/>
              </a:ext>
            </a:extLst>
          </p:cNvPr>
          <p:cNvSpPr>
            <a:spLocks noGrp="1"/>
          </p:cNvSpPr>
          <p:nvPr>
            <p:ph type="title"/>
          </p:nvPr>
        </p:nvSpPr>
        <p:spPr/>
        <p:txBody>
          <a:bodyPr/>
          <a:lstStyle/>
          <a:p>
            <a:r>
              <a:rPr lang="en-US" dirty="0"/>
              <a:t>Resources for writing at VU</a:t>
            </a:r>
          </a:p>
        </p:txBody>
      </p:sp>
      <p:sp>
        <p:nvSpPr>
          <p:cNvPr id="3" name="Text Placeholder 2">
            <a:extLst>
              <a:ext uri="{FF2B5EF4-FFF2-40B4-BE49-F238E27FC236}">
                <a16:creationId xmlns:a16="http://schemas.microsoft.com/office/drawing/2014/main" id="{3C4AC2A2-6281-1A4C-AAE6-29211E19ADB0}"/>
              </a:ext>
            </a:extLst>
          </p:cNvPr>
          <p:cNvSpPr>
            <a:spLocks noGrp="1"/>
          </p:cNvSpPr>
          <p:nvPr>
            <p:ph type="body" idx="1"/>
          </p:nvPr>
        </p:nvSpPr>
        <p:spPr/>
        <p:txBody>
          <a:bodyPr/>
          <a:lstStyle/>
          <a:p>
            <a:r>
              <a:rPr lang="en-US" sz="2000" dirty="0"/>
              <a:t>Vanderbilt Writing Studio</a:t>
            </a:r>
          </a:p>
          <a:p>
            <a:endParaRPr lang="en-US" sz="2000" dirty="0"/>
          </a:p>
          <a:p>
            <a:r>
              <a:rPr lang="en-US" sz="2000" dirty="0"/>
              <a:t>BRET office hours</a:t>
            </a:r>
          </a:p>
          <a:p>
            <a:endParaRPr lang="en-US" sz="2000" dirty="0"/>
          </a:p>
          <a:p>
            <a:r>
              <a:rPr lang="en-US" sz="2000" dirty="0">
                <a:solidFill>
                  <a:schemeClr val="tx1"/>
                </a:solidFill>
              </a:rPr>
              <a:t>YouTube</a:t>
            </a:r>
          </a:p>
          <a:p>
            <a:pPr lvl="1"/>
            <a:r>
              <a:rPr lang="en-US" sz="1600" dirty="0">
                <a:solidFill>
                  <a:schemeClr val="tx1"/>
                </a:solidFill>
              </a:rPr>
              <a:t>Judy Swan (Science writing guru)</a:t>
            </a:r>
          </a:p>
          <a:p>
            <a:pPr lvl="1"/>
            <a:r>
              <a:rPr lang="en-US" sz="1600" dirty="0">
                <a:solidFill>
                  <a:schemeClr val="tx1"/>
                </a:solidFill>
              </a:rPr>
              <a:t>Mock NIH study sections</a:t>
            </a:r>
          </a:p>
          <a:p>
            <a:endParaRPr lang="en-US" sz="2000" dirty="0"/>
          </a:p>
          <a:p>
            <a:r>
              <a:rPr lang="en-US" sz="2000" dirty="0"/>
              <a:t>Your colleagues! Fellow grad students, post-docs, even your PI</a:t>
            </a:r>
          </a:p>
        </p:txBody>
      </p:sp>
      <p:sp>
        <p:nvSpPr>
          <p:cNvPr id="4" name="Slide Number Placeholder 3">
            <a:extLst>
              <a:ext uri="{FF2B5EF4-FFF2-40B4-BE49-F238E27FC236}">
                <a16:creationId xmlns:a16="http://schemas.microsoft.com/office/drawing/2014/main" id="{F6DCB0D7-1F5D-584A-B850-1AE58340EC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Tree>
    <p:extLst>
      <p:ext uri="{BB962C8B-B14F-4D97-AF65-F5344CB8AC3E}">
        <p14:creationId xmlns:p14="http://schemas.microsoft.com/office/powerpoint/2010/main" val="1970082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361E-EA54-D443-8AEF-8C82ADCA19C5}"/>
              </a:ext>
            </a:extLst>
          </p:cNvPr>
          <p:cNvSpPr>
            <a:spLocks noGrp="1"/>
          </p:cNvSpPr>
          <p:nvPr>
            <p:ph type="title"/>
          </p:nvPr>
        </p:nvSpPr>
        <p:spPr/>
        <p:txBody>
          <a:bodyPr/>
          <a:lstStyle/>
          <a:p>
            <a:r>
              <a:rPr lang="en-US" dirty="0"/>
              <a:t>References/links</a:t>
            </a:r>
          </a:p>
        </p:txBody>
      </p:sp>
      <p:sp>
        <p:nvSpPr>
          <p:cNvPr id="3" name="Text Placeholder 2">
            <a:extLst>
              <a:ext uri="{FF2B5EF4-FFF2-40B4-BE49-F238E27FC236}">
                <a16:creationId xmlns:a16="http://schemas.microsoft.com/office/drawing/2014/main" id="{952D3423-233F-9044-BCF7-D924A83DD74D}"/>
              </a:ext>
            </a:extLst>
          </p:cNvPr>
          <p:cNvSpPr>
            <a:spLocks noGrp="1"/>
          </p:cNvSpPr>
          <p:nvPr>
            <p:ph type="body" idx="1"/>
          </p:nvPr>
        </p:nvSpPr>
        <p:spPr/>
        <p:txBody>
          <a:bodyPr/>
          <a:lstStyle/>
          <a:p>
            <a:r>
              <a:rPr lang="en-US" dirty="0"/>
              <a:t>Matplotlib (</a:t>
            </a:r>
            <a:r>
              <a:rPr lang="en-US" dirty="0">
                <a:hlinkClick r:id="rId2"/>
              </a:rPr>
              <a:t>https://matplotlib.org/</a:t>
            </a:r>
            <a:r>
              <a:rPr lang="en-US" dirty="0"/>
              <a:t>)</a:t>
            </a:r>
          </a:p>
          <a:p>
            <a:r>
              <a:rPr lang="en-US" dirty="0"/>
              <a:t>R (</a:t>
            </a:r>
            <a:r>
              <a:rPr lang="en-US" dirty="0">
                <a:hlinkClick r:id="rId3"/>
              </a:rPr>
              <a:t>https://www.r-project.org/</a:t>
            </a:r>
            <a:r>
              <a:rPr lang="en-US" dirty="0"/>
              <a:t>)</a:t>
            </a:r>
          </a:p>
          <a:p>
            <a:r>
              <a:rPr lang="en-US" dirty="0"/>
              <a:t>GraphPad Prism (</a:t>
            </a:r>
            <a:r>
              <a:rPr lang="en-US" dirty="0">
                <a:hlinkClick r:id="rId4"/>
              </a:rPr>
              <a:t>https://www.graphpad.com/scientific-software/prism/</a:t>
            </a:r>
            <a:r>
              <a:rPr lang="en-US" dirty="0"/>
              <a:t>)</a:t>
            </a:r>
          </a:p>
          <a:p>
            <a:r>
              <a:rPr lang="en-US" dirty="0"/>
              <a:t>Excel (</a:t>
            </a:r>
            <a:r>
              <a:rPr lang="en-US" dirty="0">
                <a:hlinkClick r:id="rId5"/>
              </a:rPr>
              <a:t>https://www.microsoft.com/en-us/microsoft-365/excel</a:t>
            </a:r>
            <a:r>
              <a:rPr lang="en-US" dirty="0"/>
              <a:t>)</a:t>
            </a:r>
          </a:p>
          <a:p>
            <a:r>
              <a:rPr lang="en-US" dirty="0"/>
              <a:t>Inkscape (</a:t>
            </a:r>
            <a:r>
              <a:rPr lang="en-US" dirty="0">
                <a:hlinkClick r:id="rId6"/>
              </a:rPr>
              <a:t>https://inkscape.org/</a:t>
            </a:r>
            <a:r>
              <a:rPr lang="en-US" dirty="0"/>
              <a:t>)</a:t>
            </a:r>
          </a:p>
          <a:p>
            <a:r>
              <a:rPr lang="en-US" dirty="0" err="1"/>
              <a:t>BioRender</a:t>
            </a:r>
            <a:r>
              <a:rPr lang="en-US" dirty="0"/>
              <a:t> (</a:t>
            </a:r>
            <a:r>
              <a:rPr lang="en-US" dirty="0">
                <a:hlinkClick r:id="rId7"/>
              </a:rPr>
              <a:t>https://biorender.com/</a:t>
            </a:r>
            <a:r>
              <a:rPr lang="en-US" dirty="0"/>
              <a:t>)</a:t>
            </a:r>
          </a:p>
        </p:txBody>
      </p:sp>
      <p:sp>
        <p:nvSpPr>
          <p:cNvPr id="4" name="Slide Number Placeholder 3">
            <a:extLst>
              <a:ext uri="{FF2B5EF4-FFF2-40B4-BE49-F238E27FC236}">
                <a16:creationId xmlns:a16="http://schemas.microsoft.com/office/drawing/2014/main" id="{7852DA66-C0D6-E940-92D3-8405DC9BFE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Tree>
    <p:extLst>
      <p:ext uri="{BB962C8B-B14F-4D97-AF65-F5344CB8AC3E}">
        <p14:creationId xmlns:p14="http://schemas.microsoft.com/office/powerpoint/2010/main" val="3585014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A6AEF-17DB-6944-802B-025465804D9E}"/>
              </a:ext>
            </a:extLst>
          </p:cNvPr>
          <p:cNvSpPr>
            <a:spLocks noGrp="1"/>
          </p:cNvSpPr>
          <p:nvPr>
            <p:ph type="title"/>
          </p:nvPr>
        </p:nvSpPr>
        <p:spPr>
          <a:xfrm>
            <a:off x="152400" y="247256"/>
            <a:ext cx="8839200" cy="584200"/>
          </a:xfrm>
        </p:spPr>
        <p:txBody>
          <a:bodyPr/>
          <a:lstStyle/>
          <a:p>
            <a:r>
              <a:rPr lang="en-US" dirty="0"/>
              <a:t>One last thing…</a:t>
            </a:r>
          </a:p>
        </p:txBody>
      </p:sp>
      <p:sp>
        <p:nvSpPr>
          <p:cNvPr id="3" name="Text Placeholder 2">
            <a:extLst>
              <a:ext uri="{FF2B5EF4-FFF2-40B4-BE49-F238E27FC236}">
                <a16:creationId xmlns:a16="http://schemas.microsoft.com/office/drawing/2014/main" id="{79620A39-B40D-A14F-AD86-1CD1525D74F0}"/>
              </a:ext>
            </a:extLst>
          </p:cNvPr>
          <p:cNvSpPr>
            <a:spLocks noGrp="1"/>
          </p:cNvSpPr>
          <p:nvPr>
            <p:ph type="body" idx="1"/>
          </p:nvPr>
        </p:nvSpPr>
        <p:spPr>
          <a:xfrm>
            <a:off x="152400" y="1405922"/>
            <a:ext cx="8839200" cy="4880578"/>
          </a:xfrm>
        </p:spPr>
        <p:txBody>
          <a:bodyPr/>
          <a:lstStyle/>
          <a:p>
            <a:r>
              <a:rPr lang="en-US" dirty="0"/>
              <a:t>Grad school is stressful…</a:t>
            </a:r>
          </a:p>
          <a:p>
            <a:r>
              <a:rPr lang="en-US" dirty="0"/>
              <a:t>Quals are stressful…</a:t>
            </a:r>
          </a:p>
          <a:p>
            <a:r>
              <a:rPr lang="en-US" dirty="0" err="1"/>
              <a:t>Covid</a:t>
            </a:r>
            <a:r>
              <a:rPr lang="en-US" dirty="0"/>
              <a:t> is stressful…</a:t>
            </a:r>
          </a:p>
          <a:p>
            <a:endParaRPr lang="en-US" dirty="0"/>
          </a:p>
          <a:p>
            <a:endParaRPr lang="en-US" dirty="0"/>
          </a:p>
          <a:p>
            <a:r>
              <a:rPr lang="en-US" dirty="0"/>
              <a:t>University Counseling Center</a:t>
            </a:r>
          </a:p>
          <a:p>
            <a:r>
              <a:rPr lang="en-US" dirty="0"/>
              <a:t>Stacey Satchell</a:t>
            </a:r>
          </a:p>
          <a:p>
            <a:endParaRPr lang="en-US" dirty="0"/>
          </a:p>
          <a:p>
            <a:r>
              <a:rPr lang="en-US" dirty="0"/>
              <a:t>Coworkers, classmates, PIs</a:t>
            </a:r>
          </a:p>
          <a:p>
            <a:pPr marL="76200" indent="0">
              <a:buNone/>
            </a:pPr>
            <a:endParaRPr lang="en-US" dirty="0"/>
          </a:p>
          <a:p>
            <a:endParaRPr lang="en-US" dirty="0"/>
          </a:p>
        </p:txBody>
      </p:sp>
      <p:sp>
        <p:nvSpPr>
          <p:cNvPr id="4" name="Slide Number Placeholder 3">
            <a:extLst>
              <a:ext uri="{FF2B5EF4-FFF2-40B4-BE49-F238E27FC236}">
                <a16:creationId xmlns:a16="http://schemas.microsoft.com/office/drawing/2014/main" id="{4ED09373-D59B-294C-A89E-2BC1133158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pic>
        <p:nvPicPr>
          <p:cNvPr id="6" name="Picture 5">
            <a:extLst>
              <a:ext uri="{FF2B5EF4-FFF2-40B4-BE49-F238E27FC236}">
                <a16:creationId xmlns:a16="http://schemas.microsoft.com/office/drawing/2014/main" id="{5C23B080-4125-1141-AFFB-3DA7F39ECC2E}"/>
              </a:ext>
            </a:extLst>
          </p:cNvPr>
          <p:cNvPicPr>
            <a:picLocks noChangeAspect="1"/>
          </p:cNvPicPr>
          <p:nvPr/>
        </p:nvPicPr>
        <p:blipFill>
          <a:blip r:embed="rId2"/>
          <a:stretch>
            <a:fillRect/>
          </a:stretch>
        </p:blipFill>
        <p:spPr>
          <a:xfrm>
            <a:off x="5112398" y="1147461"/>
            <a:ext cx="3796004" cy="4880577"/>
          </a:xfrm>
          <a:prstGeom prst="rect">
            <a:avLst/>
          </a:prstGeom>
        </p:spPr>
      </p:pic>
    </p:spTree>
    <p:extLst>
      <p:ext uri="{BB962C8B-B14F-4D97-AF65-F5344CB8AC3E}">
        <p14:creationId xmlns:p14="http://schemas.microsoft.com/office/powerpoint/2010/main" val="958592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B317-758A-4544-B3D1-7CE13EBA3892}"/>
              </a:ext>
            </a:extLst>
          </p:cNvPr>
          <p:cNvSpPr>
            <a:spLocks noGrp="1"/>
          </p:cNvSpPr>
          <p:nvPr>
            <p:ph type="title"/>
          </p:nvPr>
        </p:nvSpPr>
        <p:spPr>
          <a:xfrm>
            <a:off x="152400" y="-7489"/>
            <a:ext cx="8839200" cy="1013791"/>
          </a:xfrm>
        </p:spPr>
        <p:txBody>
          <a:bodyPr/>
          <a:lstStyle/>
          <a:p>
            <a:r>
              <a:rPr lang="en-US" dirty="0"/>
              <a:t>Writing is how you contribute to science</a:t>
            </a:r>
          </a:p>
        </p:txBody>
      </p:sp>
      <p:sp>
        <p:nvSpPr>
          <p:cNvPr id="4" name="Slide Number Placeholder 3">
            <a:extLst>
              <a:ext uri="{FF2B5EF4-FFF2-40B4-BE49-F238E27FC236}">
                <a16:creationId xmlns:a16="http://schemas.microsoft.com/office/drawing/2014/main" id="{D70378C1-DB86-D24C-A16B-070EC256E6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3074" name="Picture 2" descr="Image result for globe">
            <a:extLst>
              <a:ext uri="{FF2B5EF4-FFF2-40B4-BE49-F238E27FC236}">
                <a16:creationId xmlns:a16="http://schemas.microsoft.com/office/drawing/2014/main" id="{6CC5A938-8C96-064A-9ED0-D7FC147A8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2847" y="3108535"/>
            <a:ext cx="969273" cy="9911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ommittee cartoon">
            <a:extLst>
              <a:ext uri="{FF2B5EF4-FFF2-40B4-BE49-F238E27FC236}">
                <a16:creationId xmlns:a16="http://schemas.microsoft.com/office/drawing/2014/main" id="{8AD11D4B-4F6D-3D47-ABAF-F68BCE3C57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76" b="23433"/>
          <a:stretch/>
        </p:blipFill>
        <p:spPr bwMode="auto">
          <a:xfrm>
            <a:off x="3518498" y="3028121"/>
            <a:ext cx="2107004" cy="102397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scientists emoji">
            <a:extLst>
              <a:ext uri="{FF2B5EF4-FFF2-40B4-BE49-F238E27FC236}">
                <a16:creationId xmlns:a16="http://schemas.microsoft.com/office/drawing/2014/main" id="{22C40B59-085D-0C4C-A95A-1FC343A598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151" t="26061" r="25152" b="36364"/>
          <a:stretch/>
        </p:blipFill>
        <p:spPr bwMode="auto">
          <a:xfrm>
            <a:off x="557307" y="3174280"/>
            <a:ext cx="1573846" cy="8924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
            <a:extLst>
              <a:ext uri="{FF2B5EF4-FFF2-40B4-BE49-F238E27FC236}">
                <a16:creationId xmlns:a16="http://schemas.microsoft.com/office/drawing/2014/main" id="{3ED5F289-9946-1342-AC74-84506E547B27}"/>
              </a:ext>
            </a:extLst>
          </p:cNvPr>
          <p:cNvSpPr txBox="1">
            <a:spLocks/>
          </p:cNvSpPr>
          <p:nvPr/>
        </p:nvSpPr>
        <p:spPr>
          <a:xfrm>
            <a:off x="0" y="4490620"/>
            <a:ext cx="2831064" cy="592667"/>
          </a:xfrm>
          <a:prstGeom prst="rect">
            <a:avLst/>
          </a:prstGeom>
          <a:noFill/>
          <a:ln>
            <a:noFill/>
          </a:ln>
        </p:spPr>
        <p:txBody>
          <a:bodyPr spcFirstLastPara="1" wrap="square" lIns="91425" tIns="45700" rIns="91425" bIns="45700" numCol="1" anchor="t" anchorCtr="0">
            <a:no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480"/>
              </a:spcBef>
              <a:spcAft>
                <a:spcPts val="0"/>
              </a:spcAft>
              <a:buClr>
                <a:schemeClr val="dk1"/>
              </a:buClr>
              <a:buSzPts val="2400"/>
              <a:buFont typeface="Noto Sans Symbols"/>
              <a:buChar char="▪"/>
              <a:defRPr sz="2400" b="0" i="0" u="none" strike="noStrike" cap="none">
                <a:solidFill>
                  <a:schemeClr val="dk1"/>
                </a:solidFill>
                <a:latin typeface="Tahoma"/>
                <a:ea typeface="Tahoma"/>
                <a:cs typeface="Tahoma"/>
                <a:sym typeface="Tahoma"/>
              </a:defRPr>
            </a:lvl1pPr>
            <a:lvl2pPr marL="914400" marR="0" lvl="1" indent="-355600" algn="l" rtl="0" eaLnBrk="1" hangingPunct="1">
              <a:lnSpc>
                <a:spcPct val="100000"/>
              </a:lnSpc>
              <a:spcBef>
                <a:spcPts val="400"/>
              </a:spcBef>
              <a:spcAft>
                <a:spcPts val="0"/>
              </a:spcAft>
              <a:buClr>
                <a:schemeClr val="dk1"/>
              </a:buClr>
              <a:buSzPts val="2000"/>
              <a:buFont typeface="Noto Sans Symbols"/>
              <a:buChar char="▪"/>
              <a:defRPr sz="2000" b="0" i="0" u="none" strike="noStrike" cap="none">
                <a:solidFill>
                  <a:schemeClr val="dk1"/>
                </a:solidFill>
                <a:latin typeface="Tahoma"/>
                <a:ea typeface="Tahoma"/>
                <a:cs typeface="Tahoma"/>
                <a:sym typeface="Tahoma"/>
              </a:defRPr>
            </a:lvl2pPr>
            <a:lvl3pPr marL="1371600" marR="0" lvl="2" indent="-330200" algn="l" rtl="0" eaLnBrk="1" hangingPunct="1">
              <a:lnSpc>
                <a:spcPct val="100000"/>
              </a:lnSpc>
              <a:spcBef>
                <a:spcPts val="320"/>
              </a:spcBef>
              <a:spcAft>
                <a:spcPts val="0"/>
              </a:spcAft>
              <a:buClr>
                <a:schemeClr val="dk1"/>
              </a:buClr>
              <a:buSzPts val="1600"/>
              <a:buFont typeface="Noto Sans Symbols"/>
              <a:buChar char="▪"/>
              <a:defRPr sz="1600" b="0" i="0" u="none" strike="noStrike" cap="none">
                <a:solidFill>
                  <a:schemeClr val="dk1"/>
                </a:solidFill>
                <a:latin typeface="Tahoma"/>
                <a:ea typeface="Tahoma"/>
                <a:cs typeface="Tahoma"/>
                <a:sym typeface="Tahoma"/>
              </a:defRPr>
            </a:lvl3pPr>
            <a:lvl4pPr marL="1828800" marR="0" lvl="3" indent="-355600" algn="l" rtl="0" eaLnBrk="1" hangingPunct="1">
              <a:lnSpc>
                <a:spcPct val="100000"/>
              </a:lnSpc>
              <a:spcBef>
                <a:spcPts val="400"/>
              </a:spcBef>
              <a:spcAft>
                <a:spcPts val="0"/>
              </a:spcAft>
              <a:buClr>
                <a:schemeClr val="dk1"/>
              </a:buClr>
              <a:buSzPts val="2000"/>
              <a:buFont typeface="Tahoma"/>
              <a:buChar char="–"/>
              <a:defRPr sz="2000" b="0" i="0" u="none" strike="noStrike" cap="none">
                <a:solidFill>
                  <a:schemeClr val="dk1"/>
                </a:solidFill>
                <a:latin typeface="Tahoma"/>
                <a:ea typeface="Tahoma"/>
                <a:cs typeface="Tahoma"/>
                <a:sym typeface="Tahoma"/>
              </a:defRPr>
            </a:lvl4pPr>
            <a:lvl5pPr marL="2286000" marR="0" lvl="4" indent="-355600" algn="l" rtl="0" eaLnBrk="1" hangingPunct="1">
              <a:lnSpc>
                <a:spcPct val="100000"/>
              </a:lnSpc>
              <a:spcBef>
                <a:spcPts val="400"/>
              </a:spcBef>
              <a:spcAft>
                <a:spcPts val="0"/>
              </a:spcAft>
              <a:buClr>
                <a:schemeClr val="dk1"/>
              </a:buClr>
              <a:buSzPts val="2000"/>
              <a:buFont typeface="Tahoma"/>
              <a:buChar char="»"/>
              <a:defRPr sz="2000" b="0" i="0" u="none" strike="noStrike" cap="none">
                <a:solidFill>
                  <a:schemeClr val="dk1"/>
                </a:solidFill>
                <a:latin typeface="Tahoma"/>
                <a:ea typeface="Tahoma"/>
                <a:cs typeface="Tahoma"/>
                <a:sym typeface="Tahoma"/>
              </a:defRPr>
            </a:lvl5pPr>
            <a:lvl6pPr marL="2743200" marR="0" lvl="5"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r>
              <a:rPr lang="en-US" sz="1800" dirty="0"/>
              <a:t>Research publications</a:t>
            </a:r>
          </a:p>
        </p:txBody>
      </p:sp>
      <p:sp>
        <p:nvSpPr>
          <p:cNvPr id="11" name="Text Placeholder 2">
            <a:extLst>
              <a:ext uri="{FF2B5EF4-FFF2-40B4-BE49-F238E27FC236}">
                <a16:creationId xmlns:a16="http://schemas.microsoft.com/office/drawing/2014/main" id="{EB9B3F11-0621-5B4E-A4FC-6BAB1415D4DA}"/>
              </a:ext>
            </a:extLst>
          </p:cNvPr>
          <p:cNvSpPr txBox="1">
            <a:spLocks/>
          </p:cNvSpPr>
          <p:nvPr/>
        </p:nvSpPr>
        <p:spPr>
          <a:xfrm>
            <a:off x="3296355" y="4483733"/>
            <a:ext cx="2551289" cy="969019"/>
          </a:xfrm>
          <a:prstGeom prst="rect">
            <a:avLst/>
          </a:prstGeom>
          <a:noFill/>
          <a:ln>
            <a:noFill/>
          </a:ln>
        </p:spPr>
        <p:txBody>
          <a:bodyPr spcFirstLastPara="1" wrap="square" lIns="91425" tIns="45700" rIns="91425" bIns="45700" numCol="1" anchor="t" anchorCtr="0">
            <a:no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480"/>
              </a:spcBef>
              <a:spcAft>
                <a:spcPts val="0"/>
              </a:spcAft>
              <a:buClr>
                <a:schemeClr val="dk1"/>
              </a:buClr>
              <a:buSzPts val="2400"/>
              <a:buFont typeface="Noto Sans Symbols"/>
              <a:buChar char="▪"/>
              <a:defRPr sz="2400" b="0" i="0" u="none" strike="noStrike" cap="none">
                <a:solidFill>
                  <a:schemeClr val="dk1"/>
                </a:solidFill>
                <a:latin typeface="Tahoma"/>
                <a:ea typeface="Tahoma"/>
                <a:cs typeface="Tahoma"/>
                <a:sym typeface="Tahoma"/>
              </a:defRPr>
            </a:lvl1pPr>
            <a:lvl2pPr marL="914400" marR="0" lvl="1" indent="-355600" algn="l" rtl="0" eaLnBrk="1" hangingPunct="1">
              <a:lnSpc>
                <a:spcPct val="100000"/>
              </a:lnSpc>
              <a:spcBef>
                <a:spcPts val="400"/>
              </a:spcBef>
              <a:spcAft>
                <a:spcPts val="0"/>
              </a:spcAft>
              <a:buClr>
                <a:schemeClr val="dk1"/>
              </a:buClr>
              <a:buSzPts val="2000"/>
              <a:buFont typeface="Noto Sans Symbols"/>
              <a:buChar char="▪"/>
              <a:defRPr sz="2000" b="0" i="0" u="none" strike="noStrike" cap="none">
                <a:solidFill>
                  <a:schemeClr val="dk1"/>
                </a:solidFill>
                <a:latin typeface="Tahoma"/>
                <a:ea typeface="Tahoma"/>
                <a:cs typeface="Tahoma"/>
                <a:sym typeface="Tahoma"/>
              </a:defRPr>
            </a:lvl2pPr>
            <a:lvl3pPr marL="1371600" marR="0" lvl="2" indent="-330200" algn="l" rtl="0" eaLnBrk="1" hangingPunct="1">
              <a:lnSpc>
                <a:spcPct val="100000"/>
              </a:lnSpc>
              <a:spcBef>
                <a:spcPts val="320"/>
              </a:spcBef>
              <a:spcAft>
                <a:spcPts val="0"/>
              </a:spcAft>
              <a:buClr>
                <a:schemeClr val="dk1"/>
              </a:buClr>
              <a:buSzPts val="1600"/>
              <a:buFont typeface="Noto Sans Symbols"/>
              <a:buChar char="▪"/>
              <a:defRPr sz="1600" b="0" i="0" u="none" strike="noStrike" cap="none">
                <a:solidFill>
                  <a:schemeClr val="dk1"/>
                </a:solidFill>
                <a:latin typeface="Tahoma"/>
                <a:ea typeface="Tahoma"/>
                <a:cs typeface="Tahoma"/>
                <a:sym typeface="Tahoma"/>
              </a:defRPr>
            </a:lvl3pPr>
            <a:lvl4pPr marL="1828800" marR="0" lvl="3" indent="-355600" algn="l" rtl="0" eaLnBrk="1" hangingPunct="1">
              <a:lnSpc>
                <a:spcPct val="100000"/>
              </a:lnSpc>
              <a:spcBef>
                <a:spcPts val="400"/>
              </a:spcBef>
              <a:spcAft>
                <a:spcPts val="0"/>
              </a:spcAft>
              <a:buClr>
                <a:schemeClr val="dk1"/>
              </a:buClr>
              <a:buSzPts val="2000"/>
              <a:buFont typeface="Tahoma"/>
              <a:buChar char="–"/>
              <a:defRPr sz="2000" b="0" i="0" u="none" strike="noStrike" cap="none">
                <a:solidFill>
                  <a:schemeClr val="dk1"/>
                </a:solidFill>
                <a:latin typeface="Tahoma"/>
                <a:ea typeface="Tahoma"/>
                <a:cs typeface="Tahoma"/>
                <a:sym typeface="Tahoma"/>
              </a:defRPr>
            </a:lvl4pPr>
            <a:lvl5pPr marL="2286000" marR="0" lvl="4" indent="-355600" algn="l" rtl="0" eaLnBrk="1" hangingPunct="1">
              <a:lnSpc>
                <a:spcPct val="100000"/>
              </a:lnSpc>
              <a:spcBef>
                <a:spcPts val="400"/>
              </a:spcBef>
              <a:spcAft>
                <a:spcPts val="0"/>
              </a:spcAft>
              <a:buClr>
                <a:schemeClr val="dk1"/>
              </a:buClr>
              <a:buSzPts val="2000"/>
              <a:buFont typeface="Tahoma"/>
              <a:buChar char="»"/>
              <a:defRPr sz="2000" b="0" i="0" u="none" strike="noStrike" cap="none">
                <a:solidFill>
                  <a:schemeClr val="dk1"/>
                </a:solidFill>
                <a:latin typeface="Tahoma"/>
                <a:ea typeface="Tahoma"/>
                <a:cs typeface="Tahoma"/>
                <a:sym typeface="Tahoma"/>
              </a:defRPr>
            </a:lvl5pPr>
            <a:lvl6pPr marL="2743200" marR="0" lvl="5"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r>
              <a:rPr lang="en-US" sz="1800" dirty="0"/>
              <a:t>Grant applications</a:t>
            </a:r>
          </a:p>
          <a:p>
            <a:r>
              <a:rPr lang="en-US" sz="1800" dirty="0"/>
              <a:t>Patents</a:t>
            </a:r>
          </a:p>
        </p:txBody>
      </p:sp>
      <p:sp>
        <p:nvSpPr>
          <p:cNvPr id="12" name="Text Placeholder 2">
            <a:extLst>
              <a:ext uri="{FF2B5EF4-FFF2-40B4-BE49-F238E27FC236}">
                <a16:creationId xmlns:a16="http://schemas.microsoft.com/office/drawing/2014/main" id="{BFA84120-5E68-F548-9A4A-E2D327651AC6}"/>
              </a:ext>
            </a:extLst>
          </p:cNvPr>
          <p:cNvSpPr txBox="1">
            <a:spLocks/>
          </p:cNvSpPr>
          <p:nvPr/>
        </p:nvSpPr>
        <p:spPr>
          <a:xfrm>
            <a:off x="6058066" y="4463420"/>
            <a:ext cx="5562268" cy="1239734"/>
          </a:xfrm>
          <a:prstGeom prst="rect">
            <a:avLst/>
          </a:prstGeom>
          <a:noFill/>
          <a:ln>
            <a:noFill/>
          </a:ln>
        </p:spPr>
        <p:txBody>
          <a:bodyPr spcFirstLastPara="1" wrap="square" lIns="91425" tIns="45700" rIns="91425" bIns="45700" numCol="1" anchor="t" anchorCtr="0">
            <a:no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480"/>
              </a:spcBef>
              <a:spcAft>
                <a:spcPts val="0"/>
              </a:spcAft>
              <a:buClr>
                <a:schemeClr val="dk1"/>
              </a:buClr>
              <a:buSzPts val="2400"/>
              <a:buFont typeface="Noto Sans Symbols"/>
              <a:buChar char="▪"/>
              <a:defRPr sz="2400" b="0" i="0" u="none" strike="noStrike" cap="none">
                <a:solidFill>
                  <a:schemeClr val="dk1"/>
                </a:solidFill>
                <a:latin typeface="Tahoma"/>
                <a:ea typeface="Tahoma"/>
                <a:cs typeface="Tahoma"/>
                <a:sym typeface="Tahoma"/>
              </a:defRPr>
            </a:lvl1pPr>
            <a:lvl2pPr marL="914400" marR="0" lvl="1" indent="-355600" algn="l" rtl="0" eaLnBrk="1" hangingPunct="1">
              <a:lnSpc>
                <a:spcPct val="100000"/>
              </a:lnSpc>
              <a:spcBef>
                <a:spcPts val="400"/>
              </a:spcBef>
              <a:spcAft>
                <a:spcPts val="0"/>
              </a:spcAft>
              <a:buClr>
                <a:schemeClr val="dk1"/>
              </a:buClr>
              <a:buSzPts val="2000"/>
              <a:buFont typeface="Noto Sans Symbols"/>
              <a:buChar char="▪"/>
              <a:defRPr sz="2000" b="0" i="0" u="none" strike="noStrike" cap="none">
                <a:solidFill>
                  <a:schemeClr val="dk1"/>
                </a:solidFill>
                <a:latin typeface="Tahoma"/>
                <a:ea typeface="Tahoma"/>
                <a:cs typeface="Tahoma"/>
                <a:sym typeface="Tahoma"/>
              </a:defRPr>
            </a:lvl2pPr>
            <a:lvl3pPr marL="1371600" marR="0" lvl="2" indent="-330200" algn="l" rtl="0" eaLnBrk="1" hangingPunct="1">
              <a:lnSpc>
                <a:spcPct val="100000"/>
              </a:lnSpc>
              <a:spcBef>
                <a:spcPts val="320"/>
              </a:spcBef>
              <a:spcAft>
                <a:spcPts val="0"/>
              </a:spcAft>
              <a:buClr>
                <a:schemeClr val="dk1"/>
              </a:buClr>
              <a:buSzPts val="1600"/>
              <a:buFont typeface="Noto Sans Symbols"/>
              <a:buChar char="▪"/>
              <a:defRPr sz="1600" b="0" i="0" u="none" strike="noStrike" cap="none">
                <a:solidFill>
                  <a:schemeClr val="dk1"/>
                </a:solidFill>
                <a:latin typeface="Tahoma"/>
                <a:ea typeface="Tahoma"/>
                <a:cs typeface="Tahoma"/>
                <a:sym typeface="Tahoma"/>
              </a:defRPr>
            </a:lvl3pPr>
            <a:lvl4pPr marL="1828800" marR="0" lvl="3" indent="-355600" algn="l" rtl="0" eaLnBrk="1" hangingPunct="1">
              <a:lnSpc>
                <a:spcPct val="100000"/>
              </a:lnSpc>
              <a:spcBef>
                <a:spcPts val="400"/>
              </a:spcBef>
              <a:spcAft>
                <a:spcPts val="0"/>
              </a:spcAft>
              <a:buClr>
                <a:schemeClr val="dk1"/>
              </a:buClr>
              <a:buSzPts val="2000"/>
              <a:buFont typeface="Tahoma"/>
              <a:buChar char="–"/>
              <a:defRPr sz="2000" b="0" i="0" u="none" strike="noStrike" cap="none">
                <a:solidFill>
                  <a:schemeClr val="dk1"/>
                </a:solidFill>
                <a:latin typeface="Tahoma"/>
                <a:ea typeface="Tahoma"/>
                <a:cs typeface="Tahoma"/>
                <a:sym typeface="Tahoma"/>
              </a:defRPr>
            </a:lvl4pPr>
            <a:lvl5pPr marL="2286000" marR="0" lvl="4" indent="-355600" algn="l" rtl="0" eaLnBrk="1" hangingPunct="1">
              <a:lnSpc>
                <a:spcPct val="100000"/>
              </a:lnSpc>
              <a:spcBef>
                <a:spcPts val="400"/>
              </a:spcBef>
              <a:spcAft>
                <a:spcPts val="0"/>
              </a:spcAft>
              <a:buClr>
                <a:schemeClr val="dk1"/>
              </a:buClr>
              <a:buSzPts val="2000"/>
              <a:buFont typeface="Tahoma"/>
              <a:buChar char="»"/>
              <a:defRPr sz="2000" b="0" i="0" u="none" strike="noStrike" cap="none">
                <a:solidFill>
                  <a:schemeClr val="dk1"/>
                </a:solidFill>
                <a:latin typeface="Tahoma"/>
                <a:ea typeface="Tahoma"/>
                <a:cs typeface="Tahoma"/>
                <a:sym typeface="Tahoma"/>
              </a:defRPr>
            </a:lvl5pPr>
            <a:lvl6pPr marL="2743200" marR="0" lvl="5"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r>
              <a:rPr lang="en-US" sz="1800" dirty="0"/>
              <a:t>Press releases</a:t>
            </a:r>
          </a:p>
          <a:p>
            <a:r>
              <a:rPr lang="en-US" sz="1800" dirty="0"/>
              <a:t>Newspapers, magazines</a:t>
            </a:r>
          </a:p>
          <a:p>
            <a:r>
              <a:rPr lang="en-US" sz="1800" dirty="0"/>
              <a:t>Social media post</a:t>
            </a:r>
          </a:p>
        </p:txBody>
      </p:sp>
      <p:pic>
        <p:nvPicPr>
          <p:cNvPr id="15" name="Picture 8" descr="Image result for scientists emoji">
            <a:extLst>
              <a:ext uri="{FF2B5EF4-FFF2-40B4-BE49-F238E27FC236}">
                <a16:creationId xmlns:a16="http://schemas.microsoft.com/office/drawing/2014/main" id="{826490CC-810B-E440-8927-F4F06C0B12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151" t="26061" r="50001" b="36364"/>
          <a:stretch/>
        </p:blipFill>
        <p:spPr bwMode="auto">
          <a:xfrm>
            <a:off x="4178537" y="1218229"/>
            <a:ext cx="786924" cy="892486"/>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8396C584-0D9B-2741-A837-59F3642642F8}"/>
              </a:ext>
            </a:extLst>
          </p:cNvPr>
          <p:cNvCxnSpPr>
            <a:cxnSpLocks/>
          </p:cNvCxnSpPr>
          <p:nvPr/>
        </p:nvCxnSpPr>
        <p:spPr>
          <a:xfrm flipH="1">
            <a:off x="1536865" y="2664486"/>
            <a:ext cx="60452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C479E7-620E-CF44-82D4-58F73D39AA9F}"/>
              </a:ext>
            </a:extLst>
          </p:cNvPr>
          <p:cNvCxnSpPr/>
          <p:nvPr/>
        </p:nvCxnSpPr>
        <p:spPr>
          <a:xfrm>
            <a:off x="1536865" y="2664486"/>
            <a:ext cx="0" cy="363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6A70F24-313D-664D-A2C1-51FAB50979A5}"/>
              </a:ext>
            </a:extLst>
          </p:cNvPr>
          <p:cNvCxnSpPr>
            <a:cxnSpLocks/>
          </p:cNvCxnSpPr>
          <p:nvPr/>
        </p:nvCxnSpPr>
        <p:spPr>
          <a:xfrm>
            <a:off x="4556643" y="2291644"/>
            <a:ext cx="0" cy="736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DF8F079-2105-C947-A67F-BDF9F9FE331C}"/>
              </a:ext>
            </a:extLst>
          </p:cNvPr>
          <p:cNvCxnSpPr/>
          <p:nvPr/>
        </p:nvCxnSpPr>
        <p:spPr>
          <a:xfrm>
            <a:off x="7582066" y="2664486"/>
            <a:ext cx="0" cy="363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37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B3D45-B4F1-AA42-A09D-4150384CEF14}"/>
              </a:ext>
            </a:extLst>
          </p:cNvPr>
          <p:cNvSpPr>
            <a:spLocks noGrp="1"/>
          </p:cNvSpPr>
          <p:nvPr>
            <p:ph type="title"/>
          </p:nvPr>
        </p:nvSpPr>
        <p:spPr>
          <a:xfrm>
            <a:off x="152400" y="5443"/>
            <a:ext cx="8839200" cy="1025236"/>
          </a:xfrm>
        </p:spPr>
        <p:txBody>
          <a:bodyPr/>
          <a:lstStyle/>
          <a:p>
            <a:r>
              <a:rPr lang="en-US" dirty="0"/>
              <a:t>You have a lot of experience already </a:t>
            </a:r>
          </a:p>
        </p:txBody>
      </p:sp>
      <p:sp>
        <p:nvSpPr>
          <p:cNvPr id="3" name="Text Placeholder 2">
            <a:extLst>
              <a:ext uri="{FF2B5EF4-FFF2-40B4-BE49-F238E27FC236}">
                <a16:creationId xmlns:a16="http://schemas.microsoft.com/office/drawing/2014/main" id="{112124BE-1F9E-EB49-8230-46368A011D0B}"/>
              </a:ext>
            </a:extLst>
          </p:cNvPr>
          <p:cNvSpPr>
            <a:spLocks noGrp="1"/>
          </p:cNvSpPr>
          <p:nvPr>
            <p:ph type="body" idx="1"/>
          </p:nvPr>
        </p:nvSpPr>
        <p:spPr>
          <a:xfrm>
            <a:off x="152400" y="1332089"/>
            <a:ext cx="8839200" cy="4753519"/>
          </a:xfrm>
        </p:spPr>
        <p:txBody>
          <a:bodyPr/>
          <a:lstStyle/>
          <a:p>
            <a:r>
              <a:rPr lang="en-US" sz="2000" dirty="0"/>
              <a:t>How often do you </a:t>
            </a:r>
            <a:r>
              <a:rPr lang="en-US" sz="2000" b="1" dirty="0"/>
              <a:t>read</a:t>
            </a:r>
            <a:r>
              <a:rPr lang="en-US" sz="2000" dirty="0"/>
              <a:t> scientific literature?</a:t>
            </a:r>
          </a:p>
          <a:p>
            <a:endParaRPr lang="en-US" sz="2000" dirty="0"/>
          </a:p>
          <a:p>
            <a:r>
              <a:rPr lang="en-US" sz="2000" dirty="0"/>
              <a:t>Tell me some things that you like and don’t like to see when reading research articles.</a:t>
            </a:r>
          </a:p>
          <a:p>
            <a:endParaRPr lang="en-US" sz="2000" dirty="0"/>
          </a:p>
          <a:p>
            <a:endParaRPr lang="en-US" sz="2000" dirty="0"/>
          </a:p>
          <a:p>
            <a:r>
              <a:rPr lang="en-US" sz="2000" dirty="0"/>
              <a:t>How often do you </a:t>
            </a:r>
            <a:r>
              <a:rPr lang="en-US" sz="2000" b="1" dirty="0"/>
              <a:t>write</a:t>
            </a:r>
            <a:r>
              <a:rPr lang="en-US" sz="2000" dirty="0"/>
              <a:t>? Daily? Weekly? Monthly?</a:t>
            </a:r>
          </a:p>
          <a:p>
            <a:pPr lvl="1"/>
            <a:r>
              <a:rPr lang="en-US" sz="1600" dirty="0"/>
              <a:t>(You really should write everyday.)</a:t>
            </a:r>
          </a:p>
          <a:p>
            <a:pPr marL="76200" indent="0">
              <a:buNone/>
            </a:pPr>
            <a:endParaRPr lang="en-US" sz="2000" dirty="0"/>
          </a:p>
          <a:p>
            <a:endParaRPr lang="en-US" sz="2000" dirty="0"/>
          </a:p>
          <a:p>
            <a:r>
              <a:rPr lang="en-US" sz="2000" dirty="0"/>
              <a:t>What are your experiences in scientific writing? What is your typical workflow? </a:t>
            </a:r>
          </a:p>
          <a:p>
            <a:endParaRPr lang="en-US" sz="2000" dirty="0"/>
          </a:p>
          <a:p>
            <a:endParaRPr lang="en-US" sz="2000" dirty="0"/>
          </a:p>
        </p:txBody>
      </p:sp>
      <p:sp>
        <p:nvSpPr>
          <p:cNvPr id="4" name="Slide Number Placeholder 3">
            <a:extLst>
              <a:ext uri="{FF2B5EF4-FFF2-40B4-BE49-F238E27FC236}">
                <a16:creationId xmlns:a16="http://schemas.microsoft.com/office/drawing/2014/main" id="{BC883875-1A46-2A43-B4C0-58F58D20B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290147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A806-C2CD-D142-AAD6-F4191CECCEC4}"/>
              </a:ext>
            </a:extLst>
          </p:cNvPr>
          <p:cNvSpPr>
            <a:spLocks noGrp="1"/>
          </p:cNvSpPr>
          <p:nvPr>
            <p:ph type="title"/>
          </p:nvPr>
        </p:nvSpPr>
        <p:spPr/>
        <p:txBody>
          <a:bodyPr>
            <a:normAutofit fontScale="90000"/>
          </a:bodyPr>
          <a:lstStyle/>
          <a:p>
            <a:r>
              <a:rPr lang="en-US" dirty="0"/>
              <a:t>The Perspective You Use to View Writing</a:t>
            </a:r>
          </a:p>
        </p:txBody>
      </p:sp>
      <p:sp>
        <p:nvSpPr>
          <p:cNvPr id="3" name="Content Placeholder 2">
            <a:extLst>
              <a:ext uri="{FF2B5EF4-FFF2-40B4-BE49-F238E27FC236}">
                <a16:creationId xmlns:a16="http://schemas.microsoft.com/office/drawing/2014/main" id="{A9892C03-ECC7-0A41-A055-FE16192B5B75}"/>
              </a:ext>
            </a:extLst>
          </p:cNvPr>
          <p:cNvSpPr>
            <a:spLocks noGrp="1"/>
          </p:cNvSpPr>
          <p:nvPr>
            <p:ph idx="1"/>
          </p:nvPr>
        </p:nvSpPr>
        <p:spPr>
          <a:xfrm>
            <a:off x="239262" y="1121769"/>
            <a:ext cx="8665475" cy="5621931"/>
          </a:xfrm>
        </p:spPr>
        <p:txBody>
          <a:bodyPr/>
          <a:lstStyle/>
          <a:p>
            <a:r>
              <a:rPr lang="en-US" sz="2000" dirty="0">
                <a:latin typeface="Tahoma" panose="020B0604030504040204" pitchFamily="34" charset="0"/>
                <a:ea typeface="Tahoma" panose="020B0604030504040204" pitchFamily="34" charset="0"/>
                <a:cs typeface="Tahoma" panose="020B0604030504040204" pitchFamily="34" charset="0"/>
              </a:rPr>
              <a:t>Any writing is an </a:t>
            </a:r>
            <a:r>
              <a:rPr lang="en-US" sz="2000" dirty="0">
                <a:solidFill>
                  <a:srgbClr val="D00019"/>
                </a:solidFill>
                <a:latin typeface="Tahoma" panose="020B0604030504040204" pitchFamily="34" charset="0"/>
                <a:ea typeface="Tahoma" panose="020B0604030504040204" pitchFamily="34" charset="0"/>
                <a:cs typeface="Tahoma" panose="020B0604030504040204" pitchFamily="34" charset="0"/>
              </a:rPr>
              <a:t>exchange</a:t>
            </a:r>
            <a:r>
              <a:rPr lang="en-US" sz="2000" dirty="0">
                <a:latin typeface="Tahoma" panose="020B0604030504040204" pitchFamily="34" charset="0"/>
                <a:ea typeface="Tahoma" panose="020B0604030504040204" pitchFamily="34" charset="0"/>
                <a:cs typeface="Tahoma" panose="020B0604030504040204" pitchFamily="34" charset="0"/>
              </a:rPr>
              <a:t> between an author and their audience</a:t>
            </a:r>
          </a:p>
          <a:p>
            <a:pPr lvl="1"/>
            <a:r>
              <a:rPr lang="en-US" sz="1800" dirty="0">
                <a:latin typeface="Tahoma" panose="020B0604030504040204" pitchFamily="34" charset="0"/>
                <a:ea typeface="Tahoma" panose="020B0604030504040204" pitchFamily="34" charset="0"/>
                <a:cs typeface="Tahoma" panose="020B0604030504040204" pitchFamily="34" charset="0"/>
              </a:rPr>
              <a:t>Author’s goal: have the readers/reviewers see the importance of their data from a set perspective</a:t>
            </a:r>
          </a:p>
          <a:p>
            <a:pPr lvl="1"/>
            <a:r>
              <a:rPr lang="en-US" sz="1800" dirty="0">
                <a:latin typeface="Tahoma" panose="020B0604030504040204" pitchFamily="34" charset="0"/>
                <a:ea typeface="Tahoma" panose="020B0604030504040204" pitchFamily="34" charset="0"/>
                <a:cs typeface="Tahoma" panose="020B0604030504040204" pitchFamily="34" charset="0"/>
              </a:rPr>
              <a:t>Reader’s goal: Learn new science from the article to improve their own work/knowledge</a:t>
            </a:r>
          </a:p>
          <a:p>
            <a:pPr marL="0" indent="0">
              <a:buNone/>
            </a:pPr>
            <a:endParaRPr lang="en-US" dirty="0">
              <a:latin typeface="Tahoma" panose="020B0604030504040204" pitchFamily="34" charset="0"/>
              <a:ea typeface="Tahoma" panose="020B0604030504040204" pitchFamily="34" charset="0"/>
              <a:cs typeface="Tahoma" panose="020B0604030504040204" pitchFamily="34" charset="0"/>
            </a:endParaRPr>
          </a:p>
          <a:p>
            <a:r>
              <a:rPr lang="en-US" sz="2000" dirty="0">
                <a:latin typeface="Tahoma" panose="020B0604030504040204" pitchFamily="34" charset="0"/>
                <a:ea typeface="Tahoma" panose="020B0604030504040204" pitchFamily="34" charset="0"/>
                <a:cs typeface="Tahoma" panose="020B0604030504040204" pitchFamily="34" charset="0"/>
              </a:rPr>
              <a:t>Think about how information is presented/how it will be interpreted by audience</a:t>
            </a:r>
          </a:p>
          <a:p>
            <a:endParaRPr lang="en-US" sz="2000" dirty="0">
              <a:latin typeface="Tahoma" panose="020B0604030504040204" pitchFamily="34" charset="0"/>
              <a:ea typeface="Tahoma" panose="020B0604030504040204" pitchFamily="34" charset="0"/>
              <a:cs typeface="Tahoma" panose="020B0604030504040204" pitchFamily="34" charset="0"/>
            </a:endParaRPr>
          </a:p>
          <a:p>
            <a:r>
              <a:rPr lang="en-US" sz="2000" dirty="0">
                <a:latin typeface="Tahoma" panose="020B0604030504040204" pitchFamily="34" charset="0"/>
                <a:ea typeface="Tahoma" panose="020B0604030504040204" pitchFamily="34" charset="0"/>
                <a:cs typeface="Tahoma" panose="020B0604030504040204" pitchFamily="34" charset="0"/>
              </a:rPr>
              <a:t>Think about </a:t>
            </a:r>
            <a:r>
              <a:rPr lang="en-US" sz="2000" b="1" u="sng" dirty="0">
                <a:latin typeface="Tahoma" panose="020B0604030504040204" pitchFamily="34" charset="0"/>
                <a:ea typeface="Tahoma" panose="020B0604030504040204" pitchFamily="34" charset="0"/>
                <a:cs typeface="Tahoma" panose="020B0604030504040204" pitchFamily="34" charset="0"/>
              </a:rPr>
              <a:t>perspective</a:t>
            </a:r>
          </a:p>
          <a:p>
            <a:endParaRPr lang="en-US" sz="2000" b="1" u="sng" dirty="0">
              <a:latin typeface="Tahoma" panose="020B0604030504040204" pitchFamily="34" charset="0"/>
              <a:ea typeface="Tahoma" panose="020B0604030504040204" pitchFamily="34" charset="0"/>
              <a:cs typeface="Tahoma" panose="020B0604030504040204" pitchFamily="34" charset="0"/>
            </a:endParaRPr>
          </a:p>
          <a:p>
            <a:pPr marL="76200" indent="0">
              <a:buNone/>
            </a:pPr>
            <a:r>
              <a:rPr lang="en-US" sz="2000" dirty="0">
                <a:latin typeface="Tahoma" panose="020B0604030504040204" pitchFamily="34" charset="0"/>
                <a:ea typeface="Tahoma" panose="020B0604030504040204" pitchFamily="34" charset="0"/>
                <a:cs typeface="Tahoma" panose="020B0604030504040204" pitchFamily="34" charset="0"/>
              </a:rPr>
              <a:t>“If the reader is to grasp what </a:t>
            </a:r>
          </a:p>
          <a:p>
            <a:pPr marL="76200" indent="0">
              <a:buNone/>
            </a:pPr>
            <a:r>
              <a:rPr lang="en-US" sz="2000" dirty="0">
                <a:latin typeface="Tahoma" panose="020B0604030504040204" pitchFamily="34" charset="0"/>
                <a:ea typeface="Tahoma" panose="020B0604030504040204" pitchFamily="34" charset="0"/>
                <a:cs typeface="Tahoma" panose="020B0604030504040204" pitchFamily="34" charset="0"/>
              </a:rPr>
              <a:t>the writer means, the writer must</a:t>
            </a:r>
          </a:p>
          <a:p>
            <a:pPr marL="76200" indent="0">
              <a:buNone/>
            </a:pPr>
            <a:r>
              <a:rPr lang="en-US" sz="2000" dirty="0">
                <a:latin typeface="Tahoma" panose="020B0604030504040204" pitchFamily="34" charset="0"/>
                <a:ea typeface="Tahoma" panose="020B0604030504040204" pitchFamily="34" charset="0"/>
                <a:cs typeface="Tahoma" panose="020B0604030504040204" pitchFamily="34" charset="0"/>
              </a:rPr>
              <a:t>understand what the reader needs.”</a:t>
            </a:r>
            <a:r>
              <a:rPr lang="en-US" sz="2000" baseline="30000" dirty="0">
                <a:latin typeface="Tahoma" panose="020B0604030504040204" pitchFamily="34" charset="0"/>
                <a:ea typeface="Tahoma" panose="020B0604030504040204" pitchFamily="34" charset="0"/>
                <a:cs typeface="Tahoma" panose="020B0604030504040204" pitchFamily="34" charset="0"/>
              </a:rPr>
              <a:t>*</a:t>
            </a:r>
            <a:endParaRPr lang="en-US" sz="2000" dirty="0">
              <a:latin typeface="Tahoma" panose="020B0604030504040204" pitchFamily="34" charset="0"/>
              <a:ea typeface="Tahoma" panose="020B0604030504040204" pitchFamily="34" charset="0"/>
              <a:cs typeface="Tahoma" panose="020B0604030504040204" pitchFamily="34" charset="0"/>
            </a:endParaRPr>
          </a:p>
          <a:p>
            <a:endParaRPr lang="en-US" sz="2000" b="1" u="sng"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2" descr="Image result for perspective">
            <a:extLst>
              <a:ext uri="{FF2B5EF4-FFF2-40B4-BE49-F238E27FC236}">
                <a16:creationId xmlns:a16="http://schemas.microsoft.com/office/drawing/2014/main" id="{DEF1CF42-3B40-D646-8932-0FBAACD92F9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84332" y="3849509"/>
            <a:ext cx="4459668" cy="2252133"/>
          </a:xfrm>
          <a:prstGeom prst="rect">
            <a:avLst/>
          </a:prstGeom>
          <a:solidFill>
            <a:srgbClr val="FFFFFF"/>
          </a:solidFill>
        </p:spPr>
      </p:pic>
      <p:sp>
        <p:nvSpPr>
          <p:cNvPr id="5" name="Rectangle 4">
            <a:extLst>
              <a:ext uri="{FF2B5EF4-FFF2-40B4-BE49-F238E27FC236}">
                <a16:creationId xmlns:a16="http://schemas.microsoft.com/office/drawing/2014/main" id="{8588CB18-0A7F-A041-84ED-C7554E97B561}"/>
              </a:ext>
            </a:extLst>
          </p:cNvPr>
          <p:cNvSpPr/>
          <p:nvPr/>
        </p:nvSpPr>
        <p:spPr>
          <a:xfrm>
            <a:off x="953911" y="6492824"/>
            <a:ext cx="5898444" cy="307777"/>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cs typeface="Times New Roman" panose="02020603050405020304" pitchFamily="18" charset="0"/>
              </a:rPr>
              <a:t>*The Science of Scientific Writing – George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Gopen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i="1" dirty="0">
                <a:latin typeface="Times New Roman" panose="02020603050405020304" pitchFamily="18" charset="0"/>
                <a:ea typeface="Times New Roman" panose="02020603050405020304" pitchFamily="18" charset="0"/>
                <a:cs typeface="Times New Roman" panose="02020603050405020304" pitchFamily="18" charset="0"/>
              </a:rPr>
              <a:t>American Scientist</a:t>
            </a:r>
            <a:r>
              <a:rPr lang="en-US" i="1"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8351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B317-758A-4544-B3D1-7CE13EBA3892}"/>
              </a:ext>
            </a:extLst>
          </p:cNvPr>
          <p:cNvSpPr>
            <a:spLocks noGrp="1"/>
          </p:cNvSpPr>
          <p:nvPr>
            <p:ph type="title"/>
          </p:nvPr>
        </p:nvSpPr>
        <p:spPr>
          <a:xfrm>
            <a:off x="152400" y="141435"/>
            <a:ext cx="8839200" cy="1013791"/>
          </a:xfrm>
        </p:spPr>
        <p:txBody>
          <a:bodyPr/>
          <a:lstStyle/>
          <a:p>
            <a:r>
              <a:rPr lang="en-US" dirty="0"/>
              <a:t>As a fellow scientist, why do you read research publications?</a:t>
            </a:r>
          </a:p>
        </p:txBody>
      </p:sp>
      <p:sp>
        <p:nvSpPr>
          <p:cNvPr id="3" name="Text Placeholder 2">
            <a:extLst>
              <a:ext uri="{FF2B5EF4-FFF2-40B4-BE49-F238E27FC236}">
                <a16:creationId xmlns:a16="http://schemas.microsoft.com/office/drawing/2014/main" id="{3B094AC5-595B-A440-A6C0-E14C48E2756C}"/>
              </a:ext>
            </a:extLst>
          </p:cNvPr>
          <p:cNvSpPr>
            <a:spLocks noGrp="1"/>
          </p:cNvSpPr>
          <p:nvPr>
            <p:ph type="body" idx="1"/>
          </p:nvPr>
        </p:nvSpPr>
        <p:spPr>
          <a:xfrm>
            <a:off x="152400" y="2760522"/>
            <a:ext cx="2895600" cy="1336955"/>
          </a:xfrm>
        </p:spPr>
        <p:txBody>
          <a:bodyPr numCol="1"/>
          <a:lstStyle/>
          <a:p>
            <a:r>
              <a:rPr lang="en-US" sz="1800" dirty="0"/>
              <a:t>Research publications</a:t>
            </a:r>
          </a:p>
          <a:p>
            <a:r>
              <a:rPr lang="en-US" sz="1800" dirty="0"/>
              <a:t>Fellow researchers in your field, collaborators, etc.</a:t>
            </a:r>
          </a:p>
        </p:txBody>
      </p:sp>
      <p:sp>
        <p:nvSpPr>
          <p:cNvPr id="4" name="Slide Number Placeholder 3">
            <a:extLst>
              <a:ext uri="{FF2B5EF4-FFF2-40B4-BE49-F238E27FC236}">
                <a16:creationId xmlns:a16="http://schemas.microsoft.com/office/drawing/2014/main" id="{D70378C1-DB86-D24C-A16B-070EC256E6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3080" name="Picture 8" descr="Image result for scientists emoji">
            <a:extLst>
              <a:ext uri="{FF2B5EF4-FFF2-40B4-BE49-F238E27FC236}">
                <a16:creationId xmlns:a16="http://schemas.microsoft.com/office/drawing/2014/main" id="{22C40B59-085D-0C4C-A95A-1FC343A598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151" t="26061" r="25152" b="36364"/>
          <a:stretch/>
        </p:blipFill>
        <p:spPr bwMode="auto">
          <a:xfrm>
            <a:off x="419394" y="1729551"/>
            <a:ext cx="1580240" cy="896112"/>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96CE4768-B1B0-134C-91D2-FF715CC71DC9}"/>
              </a:ext>
            </a:extLst>
          </p:cNvPr>
          <p:cNvSpPr txBox="1">
            <a:spLocks/>
          </p:cNvSpPr>
          <p:nvPr/>
        </p:nvSpPr>
        <p:spPr>
          <a:xfrm>
            <a:off x="4100689" y="2138221"/>
            <a:ext cx="5413022" cy="2581556"/>
          </a:xfrm>
          <a:prstGeom prst="rect">
            <a:avLst/>
          </a:prstGeom>
          <a:noFill/>
          <a:ln>
            <a:noFill/>
          </a:ln>
        </p:spPr>
        <p:txBody>
          <a:bodyPr spcFirstLastPara="1" wrap="square" lIns="91425" tIns="45700" rIns="91425" bIns="45700" numCol="1" anchor="t" anchorCtr="0">
            <a:no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480"/>
              </a:spcBef>
              <a:spcAft>
                <a:spcPts val="0"/>
              </a:spcAft>
              <a:buClr>
                <a:schemeClr val="dk1"/>
              </a:buClr>
              <a:buSzPts val="2400"/>
              <a:buFont typeface="Noto Sans Symbols"/>
              <a:buChar char="▪"/>
              <a:defRPr sz="2400" b="0" i="0" u="none" strike="noStrike" cap="none">
                <a:solidFill>
                  <a:schemeClr val="dk1"/>
                </a:solidFill>
                <a:latin typeface="Tahoma"/>
                <a:ea typeface="Tahoma"/>
                <a:cs typeface="Tahoma"/>
                <a:sym typeface="Tahoma"/>
              </a:defRPr>
            </a:lvl1pPr>
            <a:lvl2pPr marL="914400" marR="0" lvl="1" indent="-355600" algn="l" rtl="0" eaLnBrk="1" hangingPunct="1">
              <a:lnSpc>
                <a:spcPct val="100000"/>
              </a:lnSpc>
              <a:spcBef>
                <a:spcPts val="400"/>
              </a:spcBef>
              <a:spcAft>
                <a:spcPts val="0"/>
              </a:spcAft>
              <a:buClr>
                <a:schemeClr val="dk1"/>
              </a:buClr>
              <a:buSzPts val="2000"/>
              <a:buFont typeface="Noto Sans Symbols"/>
              <a:buChar char="▪"/>
              <a:defRPr sz="2000" b="0" i="0" u="none" strike="noStrike" cap="none">
                <a:solidFill>
                  <a:schemeClr val="dk1"/>
                </a:solidFill>
                <a:latin typeface="Tahoma"/>
                <a:ea typeface="Tahoma"/>
                <a:cs typeface="Tahoma"/>
                <a:sym typeface="Tahoma"/>
              </a:defRPr>
            </a:lvl2pPr>
            <a:lvl3pPr marL="1371600" marR="0" lvl="2" indent="-330200" algn="l" rtl="0" eaLnBrk="1" hangingPunct="1">
              <a:lnSpc>
                <a:spcPct val="100000"/>
              </a:lnSpc>
              <a:spcBef>
                <a:spcPts val="320"/>
              </a:spcBef>
              <a:spcAft>
                <a:spcPts val="0"/>
              </a:spcAft>
              <a:buClr>
                <a:schemeClr val="dk1"/>
              </a:buClr>
              <a:buSzPts val="1600"/>
              <a:buFont typeface="Noto Sans Symbols"/>
              <a:buChar char="▪"/>
              <a:defRPr sz="1600" b="0" i="0" u="none" strike="noStrike" cap="none">
                <a:solidFill>
                  <a:schemeClr val="dk1"/>
                </a:solidFill>
                <a:latin typeface="Tahoma"/>
                <a:ea typeface="Tahoma"/>
                <a:cs typeface="Tahoma"/>
                <a:sym typeface="Tahoma"/>
              </a:defRPr>
            </a:lvl3pPr>
            <a:lvl4pPr marL="1828800" marR="0" lvl="3" indent="-355600" algn="l" rtl="0" eaLnBrk="1" hangingPunct="1">
              <a:lnSpc>
                <a:spcPct val="100000"/>
              </a:lnSpc>
              <a:spcBef>
                <a:spcPts val="400"/>
              </a:spcBef>
              <a:spcAft>
                <a:spcPts val="0"/>
              </a:spcAft>
              <a:buClr>
                <a:schemeClr val="dk1"/>
              </a:buClr>
              <a:buSzPts val="2000"/>
              <a:buFont typeface="Tahoma"/>
              <a:buChar char="–"/>
              <a:defRPr sz="2000" b="0" i="0" u="none" strike="noStrike" cap="none">
                <a:solidFill>
                  <a:schemeClr val="dk1"/>
                </a:solidFill>
                <a:latin typeface="Tahoma"/>
                <a:ea typeface="Tahoma"/>
                <a:cs typeface="Tahoma"/>
                <a:sym typeface="Tahoma"/>
              </a:defRPr>
            </a:lvl4pPr>
            <a:lvl5pPr marL="2286000" marR="0" lvl="4" indent="-355600" algn="l" rtl="0" eaLnBrk="1" hangingPunct="1">
              <a:lnSpc>
                <a:spcPct val="100000"/>
              </a:lnSpc>
              <a:spcBef>
                <a:spcPts val="400"/>
              </a:spcBef>
              <a:spcAft>
                <a:spcPts val="0"/>
              </a:spcAft>
              <a:buClr>
                <a:schemeClr val="dk1"/>
              </a:buClr>
              <a:buSzPts val="2000"/>
              <a:buFont typeface="Tahoma"/>
              <a:buChar char="»"/>
              <a:defRPr sz="2000" b="0" i="0" u="none" strike="noStrike" cap="none">
                <a:solidFill>
                  <a:schemeClr val="dk1"/>
                </a:solidFill>
                <a:latin typeface="Tahoma"/>
                <a:ea typeface="Tahoma"/>
                <a:cs typeface="Tahoma"/>
                <a:sym typeface="Tahoma"/>
              </a:defRPr>
            </a:lvl5pPr>
            <a:lvl6pPr marL="2743200" marR="0" lvl="5"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marL="76200" indent="0">
              <a:buNone/>
            </a:pPr>
            <a:r>
              <a:rPr lang="en-US" sz="1800" b="1" dirty="0"/>
              <a:t>From the reader’s perspective: </a:t>
            </a:r>
          </a:p>
          <a:p>
            <a:pPr marL="76200" indent="0">
              <a:buNone/>
            </a:pPr>
            <a:endParaRPr lang="en-US" sz="1800" dirty="0"/>
          </a:p>
          <a:p>
            <a:r>
              <a:rPr lang="en-US" sz="1800" dirty="0"/>
              <a:t>What is the major finding?</a:t>
            </a:r>
          </a:p>
          <a:p>
            <a:r>
              <a:rPr lang="en-US" sz="1800" dirty="0"/>
              <a:t>Is this finding supported by the data?</a:t>
            </a:r>
          </a:p>
          <a:p>
            <a:r>
              <a:rPr lang="en-US" sz="1800" dirty="0"/>
              <a:t>How does this relate to my own work?</a:t>
            </a:r>
          </a:p>
          <a:p>
            <a:r>
              <a:rPr lang="en-US" sz="1800" dirty="0"/>
              <a:t>What is the broader effect on the field?</a:t>
            </a:r>
          </a:p>
        </p:txBody>
      </p:sp>
    </p:spTree>
    <p:extLst>
      <p:ext uri="{BB962C8B-B14F-4D97-AF65-F5344CB8AC3E}">
        <p14:creationId xmlns:p14="http://schemas.microsoft.com/office/powerpoint/2010/main" val="263612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B317-758A-4544-B3D1-7CE13EBA3892}"/>
              </a:ext>
            </a:extLst>
          </p:cNvPr>
          <p:cNvSpPr>
            <a:spLocks noGrp="1"/>
          </p:cNvSpPr>
          <p:nvPr>
            <p:ph type="title"/>
          </p:nvPr>
        </p:nvSpPr>
        <p:spPr>
          <a:xfrm>
            <a:off x="152400" y="261215"/>
            <a:ext cx="8839200" cy="1013791"/>
          </a:xfrm>
        </p:spPr>
        <p:txBody>
          <a:bodyPr/>
          <a:lstStyle/>
          <a:p>
            <a:r>
              <a:rPr lang="en-US" dirty="0"/>
              <a:t>Committee members: what do they look for?</a:t>
            </a:r>
          </a:p>
        </p:txBody>
      </p:sp>
      <p:sp>
        <p:nvSpPr>
          <p:cNvPr id="3" name="Text Placeholder 2">
            <a:extLst>
              <a:ext uri="{FF2B5EF4-FFF2-40B4-BE49-F238E27FC236}">
                <a16:creationId xmlns:a16="http://schemas.microsoft.com/office/drawing/2014/main" id="{3B094AC5-595B-A440-A6C0-E14C48E2756C}"/>
              </a:ext>
            </a:extLst>
          </p:cNvPr>
          <p:cNvSpPr>
            <a:spLocks noGrp="1"/>
          </p:cNvSpPr>
          <p:nvPr>
            <p:ph type="body" idx="1"/>
          </p:nvPr>
        </p:nvSpPr>
        <p:spPr>
          <a:xfrm>
            <a:off x="152399" y="3112407"/>
            <a:ext cx="3392311" cy="2611060"/>
          </a:xfrm>
        </p:spPr>
        <p:txBody>
          <a:bodyPr numCol="1"/>
          <a:lstStyle/>
          <a:p>
            <a:r>
              <a:rPr lang="en-US" sz="1800" dirty="0"/>
              <a:t>Grant applications</a:t>
            </a:r>
          </a:p>
          <a:p>
            <a:r>
              <a:rPr lang="en-US" sz="1800" dirty="0"/>
              <a:t>Patents</a:t>
            </a:r>
          </a:p>
          <a:p>
            <a:endParaRPr lang="en-US" sz="1800" dirty="0"/>
          </a:p>
          <a:p>
            <a:r>
              <a:rPr lang="en-US" sz="1800" dirty="0"/>
              <a:t>A diverse panel of scientists, policy makers</a:t>
            </a:r>
          </a:p>
          <a:p>
            <a:r>
              <a:rPr lang="en-US" sz="1800" dirty="0"/>
              <a:t>Unlikely in your field</a:t>
            </a:r>
          </a:p>
        </p:txBody>
      </p:sp>
      <p:sp>
        <p:nvSpPr>
          <p:cNvPr id="4" name="Slide Number Placeholder 3">
            <a:extLst>
              <a:ext uri="{FF2B5EF4-FFF2-40B4-BE49-F238E27FC236}">
                <a16:creationId xmlns:a16="http://schemas.microsoft.com/office/drawing/2014/main" id="{D70378C1-DB86-D24C-A16B-070EC256E6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3076" name="Picture 4" descr="Image result for committee cartoon">
            <a:extLst>
              <a:ext uri="{FF2B5EF4-FFF2-40B4-BE49-F238E27FC236}">
                <a16:creationId xmlns:a16="http://schemas.microsoft.com/office/drawing/2014/main" id="{8AD11D4B-4F6D-3D47-ABAF-F68BCE3C57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876" b="23433"/>
          <a:stretch/>
        </p:blipFill>
        <p:spPr bwMode="auto">
          <a:xfrm>
            <a:off x="467676" y="1926606"/>
            <a:ext cx="2107004" cy="10239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
            <a:extLst>
              <a:ext uri="{FF2B5EF4-FFF2-40B4-BE49-F238E27FC236}">
                <a16:creationId xmlns:a16="http://schemas.microsoft.com/office/drawing/2014/main" id="{C33DD173-1BF0-5940-8BDD-E611A2939EC4}"/>
              </a:ext>
            </a:extLst>
          </p:cNvPr>
          <p:cNvSpPr txBox="1">
            <a:spLocks/>
          </p:cNvSpPr>
          <p:nvPr/>
        </p:nvSpPr>
        <p:spPr>
          <a:xfrm>
            <a:off x="4017140" y="2138295"/>
            <a:ext cx="4974460" cy="3686772"/>
          </a:xfrm>
          <a:prstGeom prst="rect">
            <a:avLst/>
          </a:prstGeom>
          <a:noFill/>
          <a:ln>
            <a:noFill/>
          </a:ln>
        </p:spPr>
        <p:txBody>
          <a:bodyPr spcFirstLastPara="1" wrap="square" lIns="91425" tIns="45700" rIns="91425" bIns="45700" numCol="1" anchor="t" anchorCtr="0">
            <a:no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480"/>
              </a:spcBef>
              <a:spcAft>
                <a:spcPts val="0"/>
              </a:spcAft>
              <a:buClr>
                <a:schemeClr val="dk1"/>
              </a:buClr>
              <a:buSzPts val="2400"/>
              <a:buFont typeface="Noto Sans Symbols"/>
              <a:buChar char="▪"/>
              <a:defRPr sz="2400" b="0" i="0" u="none" strike="noStrike" cap="none">
                <a:solidFill>
                  <a:schemeClr val="dk1"/>
                </a:solidFill>
                <a:latin typeface="Tahoma"/>
                <a:ea typeface="Tahoma"/>
                <a:cs typeface="Tahoma"/>
                <a:sym typeface="Tahoma"/>
              </a:defRPr>
            </a:lvl1pPr>
            <a:lvl2pPr marL="914400" marR="0" lvl="1" indent="-355600" algn="l" rtl="0" eaLnBrk="1" hangingPunct="1">
              <a:lnSpc>
                <a:spcPct val="100000"/>
              </a:lnSpc>
              <a:spcBef>
                <a:spcPts val="400"/>
              </a:spcBef>
              <a:spcAft>
                <a:spcPts val="0"/>
              </a:spcAft>
              <a:buClr>
                <a:schemeClr val="dk1"/>
              </a:buClr>
              <a:buSzPts val="2000"/>
              <a:buFont typeface="Noto Sans Symbols"/>
              <a:buChar char="▪"/>
              <a:defRPr sz="2000" b="0" i="0" u="none" strike="noStrike" cap="none">
                <a:solidFill>
                  <a:schemeClr val="dk1"/>
                </a:solidFill>
                <a:latin typeface="Tahoma"/>
                <a:ea typeface="Tahoma"/>
                <a:cs typeface="Tahoma"/>
                <a:sym typeface="Tahoma"/>
              </a:defRPr>
            </a:lvl2pPr>
            <a:lvl3pPr marL="1371600" marR="0" lvl="2" indent="-330200" algn="l" rtl="0" eaLnBrk="1" hangingPunct="1">
              <a:lnSpc>
                <a:spcPct val="100000"/>
              </a:lnSpc>
              <a:spcBef>
                <a:spcPts val="320"/>
              </a:spcBef>
              <a:spcAft>
                <a:spcPts val="0"/>
              </a:spcAft>
              <a:buClr>
                <a:schemeClr val="dk1"/>
              </a:buClr>
              <a:buSzPts val="1600"/>
              <a:buFont typeface="Noto Sans Symbols"/>
              <a:buChar char="▪"/>
              <a:defRPr sz="1600" b="0" i="0" u="none" strike="noStrike" cap="none">
                <a:solidFill>
                  <a:schemeClr val="dk1"/>
                </a:solidFill>
                <a:latin typeface="Tahoma"/>
                <a:ea typeface="Tahoma"/>
                <a:cs typeface="Tahoma"/>
                <a:sym typeface="Tahoma"/>
              </a:defRPr>
            </a:lvl3pPr>
            <a:lvl4pPr marL="1828800" marR="0" lvl="3" indent="-355600" algn="l" rtl="0" eaLnBrk="1" hangingPunct="1">
              <a:lnSpc>
                <a:spcPct val="100000"/>
              </a:lnSpc>
              <a:spcBef>
                <a:spcPts val="400"/>
              </a:spcBef>
              <a:spcAft>
                <a:spcPts val="0"/>
              </a:spcAft>
              <a:buClr>
                <a:schemeClr val="dk1"/>
              </a:buClr>
              <a:buSzPts val="2000"/>
              <a:buFont typeface="Tahoma"/>
              <a:buChar char="–"/>
              <a:defRPr sz="2000" b="0" i="0" u="none" strike="noStrike" cap="none">
                <a:solidFill>
                  <a:schemeClr val="dk1"/>
                </a:solidFill>
                <a:latin typeface="Tahoma"/>
                <a:ea typeface="Tahoma"/>
                <a:cs typeface="Tahoma"/>
                <a:sym typeface="Tahoma"/>
              </a:defRPr>
            </a:lvl4pPr>
            <a:lvl5pPr marL="2286000" marR="0" lvl="4" indent="-355600" algn="l" rtl="0" eaLnBrk="1" hangingPunct="1">
              <a:lnSpc>
                <a:spcPct val="100000"/>
              </a:lnSpc>
              <a:spcBef>
                <a:spcPts val="400"/>
              </a:spcBef>
              <a:spcAft>
                <a:spcPts val="0"/>
              </a:spcAft>
              <a:buClr>
                <a:schemeClr val="dk1"/>
              </a:buClr>
              <a:buSzPts val="2000"/>
              <a:buFont typeface="Tahoma"/>
              <a:buChar char="»"/>
              <a:defRPr sz="2000" b="0" i="0" u="none" strike="noStrike" cap="none">
                <a:solidFill>
                  <a:schemeClr val="dk1"/>
                </a:solidFill>
                <a:latin typeface="Tahoma"/>
                <a:ea typeface="Tahoma"/>
                <a:cs typeface="Tahoma"/>
                <a:sym typeface="Tahoma"/>
              </a:defRPr>
            </a:lvl5pPr>
            <a:lvl6pPr marL="2743200" marR="0" lvl="5"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marL="76200" indent="0">
              <a:buNone/>
            </a:pPr>
            <a:r>
              <a:rPr lang="en-US" sz="1800" b="1" dirty="0"/>
              <a:t>From the reader’s perspective: </a:t>
            </a:r>
          </a:p>
          <a:p>
            <a:pPr marL="76200" indent="0">
              <a:buNone/>
            </a:pPr>
            <a:endParaRPr lang="en-US" sz="1800" dirty="0"/>
          </a:p>
          <a:p>
            <a:r>
              <a:rPr lang="en-US" sz="1800" dirty="0"/>
              <a:t>Does the author have a clear goal?</a:t>
            </a:r>
          </a:p>
          <a:p>
            <a:r>
              <a:rPr lang="en-US" sz="1800" dirty="0"/>
              <a:t>Is the proposal realistic?</a:t>
            </a:r>
          </a:p>
          <a:p>
            <a:r>
              <a:rPr lang="en-US" sz="1800" dirty="0"/>
              <a:t>Is the science sound and based in evidence?</a:t>
            </a:r>
          </a:p>
          <a:p>
            <a:r>
              <a:rPr lang="en-US" sz="1800" dirty="0"/>
              <a:t>Are the preliminary results supported by data?</a:t>
            </a:r>
          </a:p>
          <a:p>
            <a:r>
              <a:rPr lang="en-US" sz="1800" dirty="0"/>
              <a:t>Do the ideas expand and improve the field as a whole?</a:t>
            </a:r>
          </a:p>
        </p:txBody>
      </p:sp>
    </p:spTree>
    <p:extLst>
      <p:ext uri="{BB962C8B-B14F-4D97-AF65-F5344CB8AC3E}">
        <p14:creationId xmlns:p14="http://schemas.microsoft.com/office/powerpoint/2010/main" val="61588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B317-758A-4544-B3D1-7CE13EBA3892}"/>
              </a:ext>
            </a:extLst>
          </p:cNvPr>
          <p:cNvSpPr>
            <a:spLocks noGrp="1"/>
          </p:cNvSpPr>
          <p:nvPr>
            <p:ph type="title"/>
          </p:nvPr>
        </p:nvSpPr>
        <p:spPr>
          <a:xfrm>
            <a:off x="152400" y="261215"/>
            <a:ext cx="8839200" cy="1013791"/>
          </a:xfrm>
        </p:spPr>
        <p:txBody>
          <a:bodyPr/>
          <a:lstStyle/>
          <a:p>
            <a:r>
              <a:rPr lang="en-US" dirty="0"/>
              <a:t>Why would the general public read about science?</a:t>
            </a:r>
          </a:p>
        </p:txBody>
      </p:sp>
      <p:sp>
        <p:nvSpPr>
          <p:cNvPr id="3" name="Text Placeholder 2">
            <a:extLst>
              <a:ext uri="{FF2B5EF4-FFF2-40B4-BE49-F238E27FC236}">
                <a16:creationId xmlns:a16="http://schemas.microsoft.com/office/drawing/2014/main" id="{3B094AC5-595B-A440-A6C0-E14C48E2756C}"/>
              </a:ext>
            </a:extLst>
          </p:cNvPr>
          <p:cNvSpPr>
            <a:spLocks noGrp="1"/>
          </p:cNvSpPr>
          <p:nvPr>
            <p:ph type="body" idx="1"/>
          </p:nvPr>
        </p:nvSpPr>
        <p:spPr>
          <a:xfrm>
            <a:off x="152400" y="2807028"/>
            <a:ext cx="3222978" cy="1336955"/>
          </a:xfrm>
        </p:spPr>
        <p:txBody>
          <a:bodyPr numCol="1"/>
          <a:lstStyle/>
          <a:p>
            <a:r>
              <a:rPr lang="en-US" sz="1800" dirty="0"/>
              <a:t>Press releases</a:t>
            </a:r>
          </a:p>
          <a:p>
            <a:r>
              <a:rPr lang="en-US" sz="1800" dirty="0"/>
              <a:t>Newspapers, magazines</a:t>
            </a:r>
          </a:p>
          <a:p>
            <a:r>
              <a:rPr lang="en-US" sz="1800" dirty="0"/>
              <a:t>Social media post</a:t>
            </a:r>
          </a:p>
          <a:p>
            <a:endParaRPr lang="en-US" sz="1800" dirty="0"/>
          </a:p>
          <a:p>
            <a:r>
              <a:rPr lang="en-US" sz="1800" dirty="0"/>
              <a:t>Non-scientists</a:t>
            </a:r>
          </a:p>
        </p:txBody>
      </p:sp>
      <p:sp>
        <p:nvSpPr>
          <p:cNvPr id="4" name="Slide Number Placeholder 3">
            <a:extLst>
              <a:ext uri="{FF2B5EF4-FFF2-40B4-BE49-F238E27FC236}">
                <a16:creationId xmlns:a16="http://schemas.microsoft.com/office/drawing/2014/main" id="{D70378C1-DB86-D24C-A16B-070EC256E6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3074" name="Picture 2" descr="Image result for globe">
            <a:extLst>
              <a:ext uri="{FF2B5EF4-FFF2-40B4-BE49-F238E27FC236}">
                <a16:creationId xmlns:a16="http://schemas.microsoft.com/office/drawing/2014/main" id="{6CC5A938-8C96-064A-9ED0-D7FC147A8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89" y="1642743"/>
            <a:ext cx="969273" cy="991103"/>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EB66D4AA-4E4D-8145-B58F-8655EA38B214}"/>
              </a:ext>
            </a:extLst>
          </p:cNvPr>
          <p:cNvSpPr txBox="1">
            <a:spLocks/>
          </p:cNvSpPr>
          <p:nvPr/>
        </p:nvSpPr>
        <p:spPr>
          <a:xfrm>
            <a:off x="4017140" y="2138294"/>
            <a:ext cx="4974460" cy="2505423"/>
          </a:xfrm>
          <a:prstGeom prst="rect">
            <a:avLst/>
          </a:prstGeom>
          <a:noFill/>
          <a:ln>
            <a:noFill/>
          </a:ln>
        </p:spPr>
        <p:txBody>
          <a:bodyPr spcFirstLastPara="1" wrap="square" lIns="91425" tIns="45700" rIns="91425" bIns="45700" numCol="1" anchor="t" anchorCtr="0">
            <a:no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480"/>
              </a:spcBef>
              <a:spcAft>
                <a:spcPts val="0"/>
              </a:spcAft>
              <a:buClr>
                <a:schemeClr val="dk1"/>
              </a:buClr>
              <a:buSzPts val="2400"/>
              <a:buFont typeface="Noto Sans Symbols"/>
              <a:buChar char="▪"/>
              <a:defRPr sz="2400" b="0" i="0" u="none" strike="noStrike" cap="none">
                <a:solidFill>
                  <a:schemeClr val="dk1"/>
                </a:solidFill>
                <a:latin typeface="Tahoma"/>
                <a:ea typeface="Tahoma"/>
                <a:cs typeface="Tahoma"/>
                <a:sym typeface="Tahoma"/>
              </a:defRPr>
            </a:lvl1pPr>
            <a:lvl2pPr marL="914400" marR="0" lvl="1" indent="-355600" algn="l" rtl="0" eaLnBrk="1" hangingPunct="1">
              <a:lnSpc>
                <a:spcPct val="100000"/>
              </a:lnSpc>
              <a:spcBef>
                <a:spcPts val="400"/>
              </a:spcBef>
              <a:spcAft>
                <a:spcPts val="0"/>
              </a:spcAft>
              <a:buClr>
                <a:schemeClr val="dk1"/>
              </a:buClr>
              <a:buSzPts val="2000"/>
              <a:buFont typeface="Noto Sans Symbols"/>
              <a:buChar char="▪"/>
              <a:defRPr sz="2000" b="0" i="0" u="none" strike="noStrike" cap="none">
                <a:solidFill>
                  <a:schemeClr val="dk1"/>
                </a:solidFill>
                <a:latin typeface="Tahoma"/>
                <a:ea typeface="Tahoma"/>
                <a:cs typeface="Tahoma"/>
                <a:sym typeface="Tahoma"/>
              </a:defRPr>
            </a:lvl2pPr>
            <a:lvl3pPr marL="1371600" marR="0" lvl="2" indent="-330200" algn="l" rtl="0" eaLnBrk="1" hangingPunct="1">
              <a:lnSpc>
                <a:spcPct val="100000"/>
              </a:lnSpc>
              <a:spcBef>
                <a:spcPts val="320"/>
              </a:spcBef>
              <a:spcAft>
                <a:spcPts val="0"/>
              </a:spcAft>
              <a:buClr>
                <a:schemeClr val="dk1"/>
              </a:buClr>
              <a:buSzPts val="1600"/>
              <a:buFont typeface="Noto Sans Symbols"/>
              <a:buChar char="▪"/>
              <a:defRPr sz="1600" b="0" i="0" u="none" strike="noStrike" cap="none">
                <a:solidFill>
                  <a:schemeClr val="dk1"/>
                </a:solidFill>
                <a:latin typeface="Tahoma"/>
                <a:ea typeface="Tahoma"/>
                <a:cs typeface="Tahoma"/>
                <a:sym typeface="Tahoma"/>
              </a:defRPr>
            </a:lvl3pPr>
            <a:lvl4pPr marL="1828800" marR="0" lvl="3" indent="-355600" algn="l" rtl="0" eaLnBrk="1" hangingPunct="1">
              <a:lnSpc>
                <a:spcPct val="100000"/>
              </a:lnSpc>
              <a:spcBef>
                <a:spcPts val="400"/>
              </a:spcBef>
              <a:spcAft>
                <a:spcPts val="0"/>
              </a:spcAft>
              <a:buClr>
                <a:schemeClr val="dk1"/>
              </a:buClr>
              <a:buSzPts val="2000"/>
              <a:buFont typeface="Tahoma"/>
              <a:buChar char="–"/>
              <a:defRPr sz="2000" b="0" i="0" u="none" strike="noStrike" cap="none">
                <a:solidFill>
                  <a:schemeClr val="dk1"/>
                </a:solidFill>
                <a:latin typeface="Tahoma"/>
                <a:ea typeface="Tahoma"/>
                <a:cs typeface="Tahoma"/>
                <a:sym typeface="Tahoma"/>
              </a:defRPr>
            </a:lvl4pPr>
            <a:lvl5pPr marL="2286000" marR="0" lvl="4" indent="-355600" algn="l" rtl="0" eaLnBrk="1" hangingPunct="1">
              <a:lnSpc>
                <a:spcPct val="100000"/>
              </a:lnSpc>
              <a:spcBef>
                <a:spcPts val="400"/>
              </a:spcBef>
              <a:spcAft>
                <a:spcPts val="0"/>
              </a:spcAft>
              <a:buClr>
                <a:schemeClr val="dk1"/>
              </a:buClr>
              <a:buSzPts val="2000"/>
              <a:buFont typeface="Tahoma"/>
              <a:buChar char="»"/>
              <a:defRPr sz="2000" b="0" i="0" u="none" strike="noStrike" cap="none">
                <a:solidFill>
                  <a:schemeClr val="dk1"/>
                </a:solidFill>
                <a:latin typeface="Tahoma"/>
                <a:ea typeface="Tahoma"/>
                <a:cs typeface="Tahoma"/>
                <a:sym typeface="Tahoma"/>
              </a:defRPr>
            </a:lvl5pPr>
            <a:lvl6pPr marL="2743200" marR="0" lvl="5"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eaLnBrk="1" hangingPunct="1">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marL="76200" indent="0">
              <a:buNone/>
            </a:pPr>
            <a:r>
              <a:rPr lang="en-US" sz="1800" b="1" dirty="0"/>
              <a:t>From the reader’s perspective: </a:t>
            </a:r>
          </a:p>
          <a:p>
            <a:pPr marL="76200" indent="0">
              <a:buNone/>
            </a:pPr>
            <a:endParaRPr lang="en-US" sz="1800" dirty="0"/>
          </a:p>
          <a:p>
            <a:r>
              <a:rPr lang="en-US" sz="1800" dirty="0"/>
              <a:t>Want expert knowledge on a topic</a:t>
            </a:r>
          </a:p>
          <a:p>
            <a:r>
              <a:rPr lang="en-US" sz="1800" dirty="0"/>
              <a:t>What is this person talking about?</a:t>
            </a:r>
          </a:p>
          <a:p>
            <a:r>
              <a:rPr lang="en-US" sz="1800" dirty="0"/>
              <a:t>What is the major take-away point?</a:t>
            </a:r>
          </a:p>
          <a:p>
            <a:r>
              <a:rPr lang="en-US" sz="1800" dirty="0"/>
              <a:t>What is the evidence?</a:t>
            </a:r>
          </a:p>
          <a:p>
            <a:r>
              <a:rPr lang="en-US" sz="1800" dirty="0"/>
              <a:t>What does this research mean for society?</a:t>
            </a:r>
          </a:p>
        </p:txBody>
      </p:sp>
    </p:spTree>
    <p:extLst>
      <p:ext uri="{BB962C8B-B14F-4D97-AF65-F5344CB8AC3E}">
        <p14:creationId xmlns:p14="http://schemas.microsoft.com/office/powerpoint/2010/main" val="2003275733"/>
      </p:ext>
    </p:extLst>
  </p:cSld>
  <p:clrMapOvr>
    <a:masterClrMapping/>
  </p:clrMapOvr>
</p:sld>
</file>

<file path=ppt/theme/theme1.xml><?xml version="1.0" encoding="utf-8"?>
<a:theme xmlns:a="http://schemas.openxmlformats.org/drawingml/2006/main" name="Default Theme">
  <a:themeElements>
    <a:clrScheme name="Custom 2">
      <a:dk1>
        <a:srgbClr val="000000"/>
      </a:dk1>
      <a:lt1>
        <a:srgbClr val="FFFFFF"/>
      </a:lt1>
      <a:dk2>
        <a:srgbClr val="000000"/>
      </a:dk2>
      <a:lt2>
        <a:srgbClr val="808080"/>
      </a:lt2>
      <a:accent1>
        <a:srgbClr val="0A0AFF"/>
      </a:accent1>
      <a:accent2>
        <a:srgbClr val="3399FF"/>
      </a:accent2>
      <a:accent3>
        <a:srgbClr val="00004C"/>
      </a:accent3>
      <a:accent4>
        <a:srgbClr val="FF6600"/>
      </a:accent4>
      <a:accent5>
        <a:srgbClr val="ADADFF"/>
      </a:accent5>
      <a:accent6>
        <a:srgbClr val="FF0066"/>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4530</TotalTime>
  <Words>2479</Words>
  <Application>Microsoft Macintosh PowerPoint</Application>
  <PresentationFormat>On-screen Show (4:3)</PresentationFormat>
  <Paragraphs>349</Paragraphs>
  <Slides>35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Noto Sans Symbols</vt:lpstr>
      <vt:lpstr>Arial</vt:lpstr>
      <vt:lpstr>Calibri</vt:lpstr>
      <vt:lpstr>Courier New</vt:lpstr>
      <vt:lpstr>Palatino Linotype</vt:lpstr>
      <vt:lpstr>Tahoma</vt:lpstr>
      <vt:lpstr>Times New Roman</vt:lpstr>
      <vt:lpstr>Default Theme</vt:lpstr>
      <vt:lpstr>Building Blocks:  Basics of Scientific Writing</vt:lpstr>
      <vt:lpstr>Goals for this session:</vt:lpstr>
      <vt:lpstr>We’re scientists, not writers. Why does this matter?</vt:lpstr>
      <vt:lpstr>Writing is how you contribute to science</vt:lpstr>
      <vt:lpstr>You have a lot of experience already </vt:lpstr>
      <vt:lpstr>The Perspective You Use to View Writing</vt:lpstr>
      <vt:lpstr>As a fellow scientist, why do you read research publications?</vt:lpstr>
      <vt:lpstr>Committee members: what do they look for?</vt:lpstr>
      <vt:lpstr>Why would the general public read about science?</vt:lpstr>
      <vt:lpstr>Make reading as easy as possible</vt:lpstr>
      <vt:lpstr>Universal rule of scientific writing: be clear and concise. </vt:lpstr>
      <vt:lpstr>Concise words and sentences</vt:lpstr>
      <vt:lpstr>Concise words and sentences</vt:lpstr>
      <vt:lpstr>Review your assignment</vt:lpstr>
      <vt:lpstr>Paragraphs should clearly define a single point</vt:lpstr>
      <vt:lpstr>Paragraphs</vt:lpstr>
      <vt:lpstr>Paragraphs</vt:lpstr>
      <vt:lpstr>Paragraphs should clearly define a single point</vt:lpstr>
      <vt:lpstr>Questions you should answer before you begin writing: </vt:lpstr>
      <vt:lpstr>PowerPoint Presentation</vt:lpstr>
      <vt:lpstr>PIs have a lot of experience with writing; here are some of their strategies</vt:lpstr>
      <vt:lpstr>What do grant reviewers look for?</vt:lpstr>
      <vt:lpstr>Figures are as important as the writing in research papers (just my opinion)</vt:lpstr>
      <vt:lpstr>Know your audience</vt:lpstr>
      <vt:lpstr>What is the message for my figure?</vt:lpstr>
      <vt:lpstr>“Technical” rules for good figures</vt:lpstr>
      <vt:lpstr>“Technical” rules for good figures</vt:lpstr>
      <vt:lpstr>“Technical” rules for good figures</vt:lpstr>
      <vt:lpstr>Captions are not optional</vt:lpstr>
      <vt:lpstr>Adapt the figure to the setting</vt:lpstr>
      <vt:lpstr>Which software(s) should I use to make figures?</vt:lpstr>
      <vt:lpstr>Time to look at your figures/captions</vt:lpstr>
      <vt:lpstr>Resources for writing at VU</vt:lpstr>
      <vt:lpstr>References/links</vt:lpstr>
      <vt:lpstr>One last thing…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Smith, Shannon Talli</dc:creator>
  <cp:lastModifiedBy>Smith, Shannon Talli</cp:lastModifiedBy>
  <cp:revision>120</cp:revision>
  <dcterms:created xsi:type="dcterms:W3CDTF">2021-01-25T20:54:49Z</dcterms:created>
  <dcterms:modified xsi:type="dcterms:W3CDTF">2021-02-17T21:29:26Z</dcterms:modified>
</cp:coreProperties>
</file>